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8"/>
  </p:notesMasterIdLst>
  <p:sldIdLst>
    <p:sldId id="260" r:id="rId5"/>
    <p:sldId id="279" r:id="rId6"/>
    <p:sldId id="262" r:id="rId7"/>
    <p:sldId id="267" r:id="rId8"/>
    <p:sldId id="272" r:id="rId9"/>
    <p:sldId id="266" r:id="rId10"/>
    <p:sldId id="274" r:id="rId11"/>
    <p:sldId id="275" r:id="rId12"/>
    <p:sldId id="276" r:id="rId13"/>
    <p:sldId id="278" r:id="rId14"/>
    <p:sldId id="277" r:id="rId15"/>
    <p:sldId id="257" r:id="rId16"/>
    <p:sldId id="25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FF8"/>
    <a:srgbClr val="2D8F1D"/>
    <a:srgbClr val="1D9A78"/>
    <a:srgbClr val="3B11D5"/>
    <a:srgbClr val="BE0A14"/>
    <a:srgbClr val="BF0909"/>
    <a:srgbClr val="FD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4D1276-92A5-4D15-B112-AC1FA2ED9641}" v="325" dt="2020-05-28T17:33:20.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249" autoAdjust="0"/>
  </p:normalViewPr>
  <p:slideViewPr>
    <p:cSldViewPr snapToGrid="0">
      <p:cViewPr>
        <p:scale>
          <a:sx n="75" d="100"/>
          <a:sy n="75" d="100"/>
        </p:scale>
        <p:origin x="52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ni Augusto Rozatti" userId="8b509b85-f4be-466a-bb82-49aa8c1522e4" providerId="ADAL" clId="{AD77C08A-F24E-4D37-A048-BEDF670EEB3C}"/>
    <pc:docChg chg="undo custSel addSld modSld sldOrd">
      <pc:chgData name="Giovanni Augusto Rozatti" userId="8b509b85-f4be-466a-bb82-49aa8c1522e4" providerId="ADAL" clId="{AD77C08A-F24E-4D37-A048-BEDF670EEB3C}" dt="2020-05-28T17:33:20.469" v="719" actId="164"/>
      <pc:docMkLst>
        <pc:docMk/>
      </pc:docMkLst>
      <pc:sldChg chg="addSp delSp modSp add ord">
        <pc:chgData name="Giovanni Augusto Rozatti" userId="8b509b85-f4be-466a-bb82-49aa8c1522e4" providerId="ADAL" clId="{AD77C08A-F24E-4D37-A048-BEDF670EEB3C}" dt="2020-05-28T17:33:20.469" v="719" actId="164"/>
        <pc:sldMkLst>
          <pc:docMk/>
          <pc:sldMk cId="1956933907" sldId="279"/>
        </pc:sldMkLst>
        <pc:spChg chg="del">
          <ac:chgData name="Giovanni Augusto Rozatti" userId="8b509b85-f4be-466a-bb82-49aa8c1522e4" providerId="ADAL" clId="{AD77C08A-F24E-4D37-A048-BEDF670EEB3C}" dt="2020-05-28T16:49:09.286" v="2" actId="478"/>
          <ac:spMkLst>
            <pc:docMk/>
            <pc:sldMk cId="1956933907" sldId="279"/>
            <ac:spMk id="2" creationId="{50D6DAB2-9191-4BF0-8902-1FCC6B0CB971}"/>
          </ac:spMkLst>
        </pc:spChg>
        <pc:spChg chg="del">
          <ac:chgData name="Giovanni Augusto Rozatti" userId="8b509b85-f4be-466a-bb82-49aa8c1522e4" providerId="ADAL" clId="{AD77C08A-F24E-4D37-A048-BEDF670EEB3C}" dt="2020-05-28T16:49:09.286" v="2" actId="478"/>
          <ac:spMkLst>
            <pc:docMk/>
            <pc:sldMk cId="1956933907" sldId="279"/>
            <ac:spMk id="5" creationId="{5AC628EF-9BD7-4B02-8E79-DE926236E4A5}"/>
          </ac:spMkLst>
        </pc:spChg>
        <pc:spChg chg="add del">
          <ac:chgData name="Giovanni Augusto Rozatti" userId="8b509b85-f4be-466a-bb82-49aa8c1522e4" providerId="ADAL" clId="{AD77C08A-F24E-4D37-A048-BEDF670EEB3C}" dt="2020-05-28T17:06:20.460" v="419" actId="478"/>
          <ac:spMkLst>
            <pc:docMk/>
            <pc:sldMk cId="1956933907" sldId="279"/>
            <ac:spMk id="6" creationId="{691CA2C8-3844-4A9D-B84C-8A0DC823F6C1}"/>
          </ac:spMkLst>
        </pc:spChg>
        <pc:spChg chg="del">
          <ac:chgData name="Giovanni Augusto Rozatti" userId="8b509b85-f4be-466a-bb82-49aa8c1522e4" providerId="ADAL" clId="{AD77C08A-F24E-4D37-A048-BEDF670EEB3C}" dt="2020-05-28T16:49:09.286" v="2" actId="478"/>
          <ac:spMkLst>
            <pc:docMk/>
            <pc:sldMk cId="1956933907" sldId="279"/>
            <ac:spMk id="9" creationId="{B4EA820A-44F9-4EAA-A4D8-BC16B1455B20}"/>
          </ac:spMkLst>
        </pc:spChg>
        <pc:spChg chg="add del mod">
          <ac:chgData name="Giovanni Augusto Rozatti" userId="8b509b85-f4be-466a-bb82-49aa8c1522e4" providerId="ADAL" clId="{AD77C08A-F24E-4D37-A048-BEDF670EEB3C}" dt="2020-05-28T17:29:32.247" v="698"/>
          <ac:spMkLst>
            <pc:docMk/>
            <pc:sldMk cId="1956933907" sldId="279"/>
            <ac:spMk id="10" creationId="{2860CFC6-52E4-40B3-ADD2-E8E130C43F0A}"/>
          </ac:spMkLst>
        </pc:spChg>
        <pc:spChg chg="add mod">
          <ac:chgData name="Giovanni Augusto Rozatti" userId="8b509b85-f4be-466a-bb82-49aa8c1522e4" providerId="ADAL" clId="{AD77C08A-F24E-4D37-A048-BEDF670EEB3C}" dt="2020-05-28T17:33:20.469" v="719" actId="164"/>
          <ac:spMkLst>
            <pc:docMk/>
            <pc:sldMk cId="1956933907" sldId="279"/>
            <ac:spMk id="12" creationId="{0F94768A-AE2A-49F7-A397-5357F6C36C42}"/>
          </ac:spMkLst>
        </pc:spChg>
        <pc:spChg chg="add mod">
          <ac:chgData name="Giovanni Augusto Rozatti" userId="8b509b85-f4be-466a-bb82-49aa8c1522e4" providerId="ADAL" clId="{AD77C08A-F24E-4D37-A048-BEDF670EEB3C}" dt="2020-05-28T17:25:27.174" v="688" actId="20577"/>
          <ac:spMkLst>
            <pc:docMk/>
            <pc:sldMk cId="1956933907" sldId="279"/>
            <ac:spMk id="13" creationId="{1A2AA9F9-A036-4F42-9953-EE10A818A0F2}"/>
          </ac:spMkLst>
        </pc:spChg>
        <pc:spChg chg="del">
          <ac:chgData name="Giovanni Augusto Rozatti" userId="8b509b85-f4be-466a-bb82-49aa8c1522e4" providerId="ADAL" clId="{AD77C08A-F24E-4D37-A048-BEDF670EEB3C}" dt="2020-05-28T16:49:09.286" v="2" actId="478"/>
          <ac:spMkLst>
            <pc:docMk/>
            <pc:sldMk cId="1956933907" sldId="279"/>
            <ac:spMk id="17" creationId="{D399D946-0386-4068-B6AD-FF676209186B}"/>
          </ac:spMkLst>
        </pc:spChg>
        <pc:spChg chg="del">
          <ac:chgData name="Giovanni Augusto Rozatti" userId="8b509b85-f4be-466a-bb82-49aa8c1522e4" providerId="ADAL" clId="{AD77C08A-F24E-4D37-A048-BEDF670EEB3C}" dt="2020-05-28T16:49:09.286" v="2" actId="478"/>
          <ac:spMkLst>
            <pc:docMk/>
            <pc:sldMk cId="1956933907" sldId="279"/>
            <ac:spMk id="19" creationId="{002C5B9E-02BF-4ED7-83C8-5E99919315E9}"/>
          </ac:spMkLst>
        </pc:spChg>
        <pc:spChg chg="del">
          <ac:chgData name="Giovanni Augusto Rozatti" userId="8b509b85-f4be-466a-bb82-49aa8c1522e4" providerId="ADAL" clId="{AD77C08A-F24E-4D37-A048-BEDF670EEB3C}" dt="2020-05-28T16:49:09.286" v="2" actId="478"/>
          <ac:spMkLst>
            <pc:docMk/>
            <pc:sldMk cId="1956933907" sldId="279"/>
            <ac:spMk id="20" creationId="{D2B7F789-0510-4B7C-9230-72F23A438A5A}"/>
          </ac:spMkLst>
        </pc:spChg>
        <pc:spChg chg="add mod">
          <ac:chgData name="Giovanni Augusto Rozatti" userId="8b509b85-f4be-466a-bb82-49aa8c1522e4" providerId="ADAL" clId="{AD77C08A-F24E-4D37-A048-BEDF670EEB3C}" dt="2020-05-28T17:33:20.469" v="719" actId="164"/>
          <ac:spMkLst>
            <pc:docMk/>
            <pc:sldMk cId="1956933907" sldId="279"/>
            <ac:spMk id="21" creationId="{ED0E1FD6-4FC6-4CA1-A6BF-AC129FB5E3E1}"/>
          </ac:spMkLst>
        </pc:spChg>
        <pc:grpChg chg="add mod">
          <ac:chgData name="Giovanni Augusto Rozatti" userId="8b509b85-f4be-466a-bb82-49aa8c1522e4" providerId="ADAL" clId="{AD77C08A-F24E-4D37-A048-BEDF670EEB3C}" dt="2020-05-28T17:33:20.469" v="719" actId="164"/>
          <ac:grpSpMkLst>
            <pc:docMk/>
            <pc:sldMk cId="1956933907" sldId="279"/>
            <ac:grpSpMk id="14" creationId="{4755E793-96F9-4214-B249-2CFA8F285670}"/>
          </ac:grpSpMkLst>
        </pc:grpChg>
        <pc:picChg chg="add del mod">
          <ac:chgData name="Giovanni Augusto Rozatti" userId="8b509b85-f4be-466a-bb82-49aa8c1522e4" providerId="ADAL" clId="{AD77C08A-F24E-4D37-A048-BEDF670EEB3C}" dt="2020-05-28T17:29:32.246" v="696" actId="478"/>
          <ac:picMkLst>
            <pc:docMk/>
            <pc:sldMk cId="1956933907" sldId="279"/>
            <ac:picMk id="7" creationId="{39CEF5BC-42DF-4409-800F-DFF5BB45CCAB}"/>
          </ac:picMkLst>
        </pc:picChg>
        <pc:picChg chg="del">
          <ac:chgData name="Giovanni Augusto Rozatti" userId="8b509b85-f4be-466a-bb82-49aa8c1522e4" providerId="ADAL" clId="{AD77C08A-F24E-4D37-A048-BEDF670EEB3C}" dt="2020-05-28T16:49:09.286" v="2" actId="478"/>
          <ac:picMkLst>
            <pc:docMk/>
            <pc:sldMk cId="1956933907" sldId="279"/>
            <ac:picMk id="8" creationId="{3B835DBD-EA4F-49F3-9058-D2D6D52BFD08}"/>
          </ac:picMkLst>
        </pc:picChg>
        <pc:picChg chg="add mod">
          <ac:chgData name="Giovanni Augusto Rozatti" userId="8b509b85-f4be-466a-bb82-49aa8c1522e4" providerId="ADAL" clId="{AD77C08A-F24E-4D37-A048-BEDF670EEB3C}" dt="2020-05-28T17:33:20.469" v="719" actId="164"/>
          <ac:picMkLst>
            <pc:docMk/>
            <pc:sldMk cId="1956933907" sldId="279"/>
            <ac:picMk id="11" creationId="{CC273A89-E4AD-47BD-AEA2-0F4201CB46F2}"/>
          </ac:picMkLst>
        </pc:picChg>
        <pc:picChg chg="del">
          <ac:chgData name="Giovanni Augusto Rozatti" userId="8b509b85-f4be-466a-bb82-49aa8c1522e4" providerId="ADAL" clId="{AD77C08A-F24E-4D37-A048-BEDF670EEB3C}" dt="2020-05-28T16:49:09.286" v="2" actId="478"/>
          <ac:picMkLst>
            <pc:docMk/>
            <pc:sldMk cId="1956933907" sldId="279"/>
            <ac:picMk id="22" creationId="{C85A916B-DC47-4CC8-9775-56426EAFAA55}"/>
          </ac:picMkLst>
        </pc:picChg>
        <pc:picChg chg="del">
          <ac:chgData name="Giovanni Augusto Rozatti" userId="8b509b85-f4be-466a-bb82-49aa8c1522e4" providerId="ADAL" clId="{AD77C08A-F24E-4D37-A048-BEDF670EEB3C}" dt="2020-05-28T16:49:09.286" v="2" actId="478"/>
          <ac:picMkLst>
            <pc:docMk/>
            <pc:sldMk cId="1956933907" sldId="279"/>
            <ac:picMk id="23" creationId="{F9D81071-21ED-4AE8-84A2-EC72DEF3881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9495D-CCE2-4C95-B030-21308A14B2E6}" type="datetimeFigureOut">
              <a:rPr lang="en-US" smtClean="0"/>
              <a:t>5/28/2020</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D6409-3508-44F1-A626-BCD454B44D63}" type="slidenum">
              <a:rPr lang="en-US" smtClean="0"/>
              <a:t>‹nº›</a:t>
            </a:fld>
            <a:endParaRPr lang="en-US"/>
          </a:p>
        </p:txBody>
      </p:sp>
    </p:spTree>
    <p:extLst>
      <p:ext uri="{BB962C8B-B14F-4D97-AF65-F5344CB8AC3E}">
        <p14:creationId xmlns:p14="http://schemas.microsoft.com/office/powerpoint/2010/main" val="90599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2</a:t>
            </a:fld>
            <a:endParaRPr lang="en-US"/>
          </a:p>
        </p:txBody>
      </p:sp>
    </p:spTree>
    <p:extLst>
      <p:ext uri="{BB962C8B-B14F-4D97-AF65-F5344CB8AC3E}">
        <p14:creationId xmlns:p14="http://schemas.microsoft.com/office/powerpoint/2010/main" val="4221842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3</a:t>
            </a:fld>
            <a:endParaRPr lang="en-US"/>
          </a:p>
        </p:txBody>
      </p:sp>
    </p:spTree>
    <p:extLst>
      <p:ext uri="{BB962C8B-B14F-4D97-AF65-F5344CB8AC3E}">
        <p14:creationId xmlns:p14="http://schemas.microsoft.com/office/powerpoint/2010/main" val="145392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4</a:t>
            </a:fld>
            <a:endParaRPr lang="en-US"/>
          </a:p>
        </p:txBody>
      </p:sp>
    </p:spTree>
    <p:extLst>
      <p:ext uri="{BB962C8B-B14F-4D97-AF65-F5344CB8AC3E}">
        <p14:creationId xmlns:p14="http://schemas.microsoft.com/office/powerpoint/2010/main" val="68150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5</a:t>
            </a:fld>
            <a:endParaRPr lang="en-US"/>
          </a:p>
        </p:txBody>
      </p:sp>
    </p:spTree>
    <p:extLst>
      <p:ext uri="{BB962C8B-B14F-4D97-AF65-F5344CB8AC3E}">
        <p14:creationId xmlns:p14="http://schemas.microsoft.com/office/powerpoint/2010/main" val="230659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6</a:t>
            </a:fld>
            <a:endParaRPr lang="en-US"/>
          </a:p>
        </p:txBody>
      </p:sp>
    </p:spTree>
    <p:extLst>
      <p:ext uri="{BB962C8B-B14F-4D97-AF65-F5344CB8AC3E}">
        <p14:creationId xmlns:p14="http://schemas.microsoft.com/office/powerpoint/2010/main" val="322225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7</a:t>
            </a:fld>
            <a:endParaRPr lang="en-US"/>
          </a:p>
        </p:txBody>
      </p:sp>
    </p:spTree>
    <p:extLst>
      <p:ext uri="{BB962C8B-B14F-4D97-AF65-F5344CB8AC3E}">
        <p14:creationId xmlns:p14="http://schemas.microsoft.com/office/powerpoint/2010/main" val="145148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8</a:t>
            </a:fld>
            <a:endParaRPr lang="en-US"/>
          </a:p>
        </p:txBody>
      </p:sp>
    </p:spTree>
    <p:extLst>
      <p:ext uri="{BB962C8B-B14F-4D97-AF65-F5344CB8AC3E}">
        <p14:creationId xmlns:p14="http://schemas.microsoft.com/office/powerpoint/2010/main" val="1170913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9</a:t>
            </a:fld>
            <a:endParaRPr lang="en-US"/>
          </a:p>
        </p:txBody>
      </p:sp>
    </p:spTree>
    <p:extLst>
      <p:ext uri="{BB962C8B-B14F-4D97-AF65-F5344CB8AC3E}">
        <p14:creationId xmlns:p14="http://schemas.microsoft.com/office/powerpoint/2010/main" val="366028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91CD6409-3508-44F1-A626-BCD454B44D63}" type="slidenum">
              <a:rPr lang="en-US" smtClean="0"/>
              <a:t>10</a:t>
            </a:fld>
            <a:endParaRPr lang="en-US"/>
          </a:p>
        </p:txBody>
      </p:sp>
    </p:spTree>
    <p:extLst>
      <p:ext uri="{BB962C8B-B14F-4D97-AF65-F5344CB8AC3E}">
        <p14:creationId xmlns:p14="http://schemas.microsoft.com/office/powerpoint/2010/main" val="185277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1666495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592444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911430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54204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3BD2E8A-DA60-43A0-898D-F21E8CEE3037}"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29935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33BD2E8A-DA60-43A0-898D-F21E8CEE3037}"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755374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3BD2E8A-DA60-43A0-898D-F21E8CEE3037}"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28479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33BD2E8A-DA60-43A0-898D-F21E8CEE3037}"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70864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BD2E8A-DA60-43A0-898D-F21E8CEE3037}" type="datetimeFigureOut">
              <a:rPr lang="en-US" smtClean="0"/>
              <a:t>5/28/2020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2582130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3BD2E8A-DA60-43A0-898D-F21E8CEE3037}"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302601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3BD2E8A-DA60-43A0-898D-F21E8CEE3037}"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D7966-88A9-43DE-8425-8441E83307BD}" type="slidenum">
              <a:rPr lang="en-US" smtClean="0"/>
              <a:t>‹nº›</a:t>
            </a:fld>
            <a:endParaRPr lang="en-US"/>
          </a:p>
        </p:txBody>
      </p:sp>
    </p:spTree>
    <p:extLst>
      <p:ext uri="{BB962C8B-B14F-4D97-AF65-F5344CB8AC3E}">
        <p14:creationId xmlns:p14="http://schemas.microsoft.com/office/powerpoint/2010/main" val="682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D2E8A-DA60-43A0-898D-F21E8CEE3037}" type="datetimeFigureOut">
              <a:rPr lang="en-US" smtClean="0"/>
              <a:t>5/28/2020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D7966-88A9-43DE-8425-8441E83307BD}" type="slidenum">
              <a:rPr lang="en-US" smtClean="0"/>
              <a:t>‹nº›</a:t>
            </a:fld>
            <a:endParaRPr lang="en-US"/>
          </a:p>
        </p:txBody>
      </p:sp>
    </p:spTree>
    <p:extLst>
      <p:ext uri="{BB962C8B-B14F-4D97-AF65-F5344CB8AC3E}">
        <p14:creationId xmlns:p14="http://schemas.microsoft.com/office/powerpoint/2010/main" val="22077379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hyperlink" Target="https://gist.github.comcapo015595313ddf0e3c9bf892e79fac1a00b4/" TargetMode="External"/><Relationship Id="rId2" Type="http://schemas.openxmlformats.org/officeDocument/2006/relationships/hyperlink" Target="https://pt.wikipedia.org/wiki/S%C3%B3lidos_de_revolu%C3%A7%C3%A3o" TargetMode="External"/><Relationship Id="rId1" Type="http://schemas.openxmlformats.org/officeDocument/2006/relationships/slideLayout" Target="../slideLayouts/slideLayout1.xml"/><Relationship Id="rId5" Type="http://schemas.openxmlformats.org/officeDocument/2006/relationships/hyperlink" Target="https://www.youtube.com/watch?v=KxQPF7YZ408" TargetMode="External"/><Relationship Id="rId4" Type="http://schemas.openxmlformats.org/officeDocument/2006/relationships/hyperlink" Target="https://www.youtube.com/watch?v=wq98lREKi1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ector reto 9">
            <a:extLst>
              <a:ext uri="{FF2B5EF4-FFF2-40B4-BE49-F238E27FC236}">
                <a16:creationId xmlns:a16="http://schemas.microsoft.com/office/drawing/2014/main" id="{B55CBC41-2DAD-4B13-8F17-8DF45ED58F41}"/>
              </a:ext>
            </a:extLst>
          </p:cNvPr>
          <p:cNvCxnSpPr/>
          <p:nvPr/>
        </p:nvCxnSpPr>
        <p:spPr>
          <a:xfrm>
            <a:off x="2496000" y="5229000"/>
            <a:ext cx="7200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7831649C-D0ED-4197-9931-86F8021FC984}"/>
              </a:ext>
            </a:extLst>
          </p:cNvPr>
          <p:cNvPicPr>
            <a:picLocks noChangeAspect="1"/>
          </p:cNvPicPr>
          <p:nvPr/>
        </p:nvPicPr>
        <p:blipFill rotWithShape="1">
          <a:blip r:embed="rId2"/>
          <a:srcRect t="18250" r="78476" b="18250"/>
          <a:stretch/>
        </p:blipFill>
        <p:spPr>
          <a:xfrm>
            <a:off x="9867450" y="0"/>
            <a:ext cx="2324550" cy="6858000"/>
          </a:xfrm>
          <a:prstGeom prst="rect">
            <a:avLst/>
          </a:prstGeom>
        </p:spPr>
      </p:pic>
      <p:pic>
        <p:nvPicPr>
          <p:cNvPr id="14" name="Gráfico 13" descr="Estatísticas">
            <a:extLst>
              <a:ext uri="{FF2B5EF4-FFF2-40B4-BE49-F238E27FC236}">
                <a16:creationId xmlns:a16="http://schemas.microsoft.com/office/drawing/2014/main" id="{92A5E059-2FA0-45A3-9F8A-6D2265DBD5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 cy="914400"/>
          </a:xfrm>
          <a:prstGeom prst="rect">
            <a:avLst/>
          </a:prstGeom>
        </p:spPr>
      </p:pic>
      <p:sp>
        <p:nvSpPr>
          <p:cNvPr id="17" name="CaixaDeTexto 16">
            <a:extLst>
              <a:ext uri="{FF2B5EF4-FFF2-40B4-BE49-F238E27FC236}">
                <a16:creationId xmlns:a16="http://schemas.microsoft.com/office/drawing/2014/main" id="{BEA67689-92D5-437F-9B12-B482ED6CB956}"/>
              </a:ext>
            </a:extLst>
          </p:cNvPr>
          <p:cNvSpPr txBox="1"/>
          <p:nvPr/>
        </p:nvSpPr>
        <p:spPr>
          <a:xfrm>
            <a:off x="914400" y="118646"/>
            <a:ext cx="3444597" cy="677108"/>
          </a:xfrm>
          <a:prstGeom prst="rect">
            <a:avLst/>
          </a:prstGeom>
          <a:noFill/>
        </p:spPr>
        <p:txBody>
          <a:bodyPr wrap="none" rtlCol="0">
            <a:spAutoFit/>
          </a:bodyPr>
          <a:lstStyle/>
          <a:p>
            <a:r>
              <a:rPr lang="pt-BR" sz="2000" dirty="0">
                <a:latin typeface="Trebuchet MS" panose="020B0603020202020204" pitchFamily="34" charset="0"/>
                <a:cs typeface="Arabic Typesetting" panose="03020402040406030203" pitchFamily="66" charset="-78"/>
              </a:rPr>
              <a:t>Projeto de Estudo Autônomo</a:t>
            </a:r>
          </a:p>
          <a:p>
            <a:r>
              <a:rPr lang="pt-BR" dirty="0">
                <a:solidFill>
                  <a:schemeClr val="bg1">
                    <a:lumMod val="65000"/>
                  </a:schemeClr>
                </a:solidFill>
                <a:latin typeface="Trebuchet MS" panose="020B0603020202020204" pitchFamily="34" charset="0"/>
                <a:cs typeface="Times New Roman" panose="02020603050405020304" pitchFamily="18" charset="0"/>
              </a:rPr>
              <a:t>Matemática da Variação</a:t>
            </a:r>
            <a:endParaRPr lang="en-US" dirty="0">
              <a:solidFill>
                <a:schemeClr val="bg1">
                  <a:lumMod val="65000"/>
                </a:schemeClr>
              </a:solidFill>
              <a:latin typeface="Trebuchet MS" panose="020B0603020202020204" pitchFamily="34" charset="0"/>
              <a:cs typeface="Times New Roman" panose="02020603050405020304" pitchFamily="18" charset="0"/>
            </a:endParaRPr>
          </a:p>
        </p:txBody>
      </p:sp>
      <p:sp>
        <p:nvSpPr>
          <p:cNvPr id="18" name="CaixaDeTexto 17">
            <a:extLst>
              <a:ext uri="{FF2B5EF4-FFF2-40B4-BE49-F238E27FC236}">
                <a16:creationId xmlns:a16="http://schemas.microsoft.com/office/drawing/2014/main" id="{4072FBEE-96EE-409F-91F9-93E2654BA310}"/>
              </a:ext>
            </a:extLst>
          </p:cNvPr>
          <p:cNvSpPr txBox="1"/>
          <p:nvPr/>
        </p:nvSpPr>
        <p:spPr>
          <a:xfrm>
            <a:off x="3499776" y="2859613"/>
            <a:ext cx="5192448" cy="1138773"/>
          </a:xfrm>
          <a:prstGeom prst="rect">
            <a:avLst/>
          </a:prstGeom>
          <a:noFill/>
        </p:spPr>
        <p:txBody>
          <a:bodyPr wrap="none" rtlCol="0">
            <a:spAutoFit/>
          </a:bodyPr>
          <a:lstStyle/>
          <a:p>
            <a:pPr algn="ctr"/>
            <a:r>
              <a:rPr lang="pt-BR" sz="3600" dirty="0">
                <a:latin typeface="Trebuchet MS" panose="020B0603020202020204" pitchFamily="34" charset="0"/>
              </a:rPr>
              <a:t>Sólidos de revolução</a:t>
            </a:r>
          </a:p>
          <a:p>
            <a:pPr algn="ctr"/>
            <a:r>
              <a:rPr lang="pt-BR" sz="3200" dirty="0">
                <a:solidFill>
                  <a:schemeClr val="bg1">
                    <a:lumMod val="65000"/>
                  </a:schemeClr>
                </a:solidFill>
                <a:latin typeface="Trebuchet MS" panose="020B0603020202020204" pitchFamily="34" charset="0"/>
              </a:rPr>
              <a:t>Cálculo de áreas e volumes</a:t>
            </a:r>
            <a:endParaRPr lang="en-US" sz="2400" dirty="0">
              <a:solidFill>
                <a:schemeClr val="bg1">
                  <a:lumMod val="65000"/>
                </a:schemeClr>
              </a:solidFill>
              <a:latin typeface="Trebuchet MS" panose="020B0603020202020204" pitchFamily="34" charset="0"/>
            </a:endParaRPr>
          </a:p>
        </p:txBody>
      </p:sp>
      <p:pic>
        <p:nvPicPr>
          <p:cNvPr id="21" name="Imagem 20">
            <a:extLst>
              <a:ext uri="{FF2B5EF4-FFF2-40B4-BE49-F238E27FC236}">
                <a16:creationId xmlns:a16="http://schemas.microsoft.com/office/drawing/2014/main" id="{E228E74F-6403-49C7-823B-95D60D73A704}"/>
              </a:ext>
            </a:extLst>
          </p:cNvPr>
          <p:cNvPicPr>
            <a:picLocks noChangeAspect="1"/>
          </p:cNvPicPr>
          <p:nvPr/>
        </p:nvPicPr>
        <p:blipFill>
          <a:blip r:embed="rId5"/>
          <a:stretch>
            <a:fillRect/>
          </a:stretch>
        </p:blipFill>
        <p:spPr>
          <a:xfrm>
            <a:off x="180000" y="5598000"/>
            <a:ext cx="1081217" cy="1080000"/>
          </a:xfrm>
          <a:prstGeom prst="rect">
            <a:avLst/>
          </a:prstGeom>
        </p:spPr>
      </p:pic>
      <p:sp>
        <p:nvSpPr>
          <p:cNvPr id="23" name="Elipse 22">
            <a:extLst>
              <a:ext uri="{FF2B5EF4-FFF2-40B4-BE49-F238E27FC236}">
                <a16:creationId xmlns:a16="http://schemas.microsoft.com/office/drawing/2014/main" id="{F8916585-026F-484F-BB0F-2EE1436E1393}"/>
              </a:ext>
            </a:extLst>
          </p:cNvPr>
          <p:cNvSpPr/>
          <p:nvPr/>
        </p:nvSpPr>
        <p:spPr>
          <a:xfrm>
            <a:off x="1414783" y="5597999"/>
            <a:ext cx="1081217" cy="1079989"/>
          </a:xfrm>
          <a:prstGeom prst="ellipse">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4000" dirty="0">
                <a:solidFill>
                  <a:srgbClr val="002060"/>
                </a:solidFill>
              </a:rPr>
              <a:t>JA</a:t>
            </a:r>
            <a:endParaRPr lang="en-US" sz="4000" dirty="0">
              <a:solidFill>
                <a:srgbClr val="002060"/>
              </a:solidFill>
            </a:endParaRPr>
          </a:p>
        </p:txBody>
      </p:sp>
    </p:spTree>
    <p:extLst>
      <p:ext uri="{BB962C8B-B14F-4D97-AF65-F5344CB8AC3E}">
        <p14:creationId xmlns:p14="http://schemas.microsoft.com/office/powerpoint/2010/main" val="11440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Retângulo 13">
            <a:extLst>
              <a:ext uri="{FF2B5EF4-FFF2-40B4-BE49-F238E27FC236}">
                <a16:creationId xmlns:a16="http://schemas.microsoft.com/office/drawing/2014/main" id="{9B691C45-8857-4B8C-BE22-9E97A877868D}"/>
              </a:ext>
            </a:extLst>
          </p:cNvPr>
          <p:cNvSpPr/>
          <p:nvPr/>
        </p:nvSpPr>
        <p:spPr>
          <a:xfrm>
            <a:off x="2897945" y="374880"/>
            <a:ext cx="8015980" cy="707886"/>
          </a:xfrm>
          <a:prstGeom prst="rect">
            <a:avLst/>
          </a:prstGeom>
        </p:spPr>
        <p:txBody>
          <a:bodyPr wrap="square">
            <a:spAutoFit/>
          </a:bodyPr>
          <a:lstStyle/>
          <a:p>
            <a:pPr algn="ctr"/>
            <a:r>
              <a:rPr lang="pt-BR" sz="2000" dirty="0">
                <a:latin typeface="Trebuchet MS" panose="020B0603020202020204" pitchFamily="34" charset="0"/>
              </a:rPr>
              <a:t>II. Fazendo o cálculo de áreas e volumes de sólidos de revolução:</a:t>
            </a:r>
          </a:p>
          <a:p>
            <a:pPr algn="ctr"/>
            <a:r>
              <a:rPr lang="pt-BR" sz="2000" dirty="0" err="1">
                <a:solidFill>
                  <a:schemeClr val="tx1">
                    <a:lumMod val="50000"/>
                    <a:lumOff val="50000"/>
                  </a:schemeClr>
                </a:solidFill>
                <a:latin typeface="Trebuchet MS" panose="020B0603020202020204" pitchFamily="34" charset="0"/>
              </a:rPr>
              <a:t>II.I.Estudo</a:t>
            </a:r>
            <a:r>
              <a:rPr lang="pt-BR" sz="2000" dirty="0">
                <a:solidFill>
                  <a:schemeClr val="tx1">
                    <a:lumMod val="50000"/>
                    <a:lumOff val="50000"/>
                  </a:schemeClr>
                </a:solidFill>
                <a:latin typeface="Trebuchet MS" panose="020B0603020202020204" pitchFamily="34" charset="0"/>
              </a:rPr>
              <a:t> de Áreas</a:t>
            </a:r>
            <a:endParaRPr lang="pt-BR" sz="2400" dirty="0">
              <a:solidFill>
                <a:schemeClr val="tx1">
                  <a:lumMod val="50000"/>
                  <a:lumOff val="50000"/>
                </a:schemeClr>
              </a:solidFill>
              <a:latin typeface="Trebuchet MS" panose="020B0603020202020204" pitchFamily="34" charset="0"/>
            </a:endParaRPr>
          </a:p>
        </p:txBody>
      </p:sp>
      <p:pic>
        <p:nvPicPr>
          <p:cNvPr id="11" name="Imagem 10">
            <a:extLst>
              <a:ext uri="{FF2B5EF4-FFF2-40B4-BE49-F238E27FC236}">
                <a16:creationId xmlns:a16="http://schemas.microsoft.com/office/drawing/2014/main" id="{6EA48135-871D-4882-8092-DFB65739B87F}"/>
              </a:ext>
            </a:extLst>
          </p:cNvPr>
          <p:cNvPicPr>
            <a:picLocks noChangeAspect="1"/>
          </p:cNvPicPr>
          <p:nvPr/>
        </p:nvPicPr>
        <p:blipFill>
          <a:blip r:embed="rId3"/>
          <a:stretch>
            <a:fillRect/>
          </a:stretch>
        </p:blipFill>
        <p:spPr>
          <a:xfrm>
            <a:off x="3791260" y="2713589"/>
            <a:ext cx="6229350" cy="3895725"/>
          </a:xfrm>
          <a:prstGeom prst="rect">
            <a:avLst/>
          </a:prstGeom>
        </p:spPr>
      </p:pic>
      <p:sp>
        <p:nvSpPr>
          <p:cNvPr id="12" name="Retângulo 11">
            <a:extLst>
              <a:ext uri="{FF2B5EF4-FFF2-40B4-BE49-F238E27FC236}">
                <a16:creationId xmlns:a16="http://schemas.microsoft.com/office/drawing/2014/main" id="{5492EA8C-6C4F-4F49-A4F0-1F38CA2B3AA1}"/>
              </a:ext>
            </a:extLst>
          </p:cNvPr>
          <p:cNvSpPr/>
          <p:nvPr/>
        </p:nvSpPr>
        <p:spPr>
          <a:xfrm>
            <a:off x="3228457" y="1417283"/>
            <a:ext cx="7354956" cy="1200329"/>
          </a:xfrm>
          <a:prstGeom prst="rect">
            <a:avLst/>
          </a:prstGeom>
        </p:spPr>
        <p:txBody>
          <a:bodyPr wrap="square">
            <a:spAutoFit/>
          </a:bodyPr>
          <a:lstStyle/>
          <a:p>
            <a:pPr algn="ctr"/>
            <a:r>
              <a:rPr lang="pt-BR" dirty="0">
                <a:latin typeface="Trebuchet MS" panose="020B0603020202020204" pitchFamily="34" charset="0"/>
              </a:rPr>
              <a:t>Quando estávamos estudando o Volume, partimos dos conhecimentos que possuíamos do Ensino Médio e através de algumas observações feitas encontramos uma fórmula geral, que validamos com outros sólidos de revolução que já conhecíamos</a:t>
            </a:r>
            <a:endParaRPr lang="en-US" dirty="0"/>
          </a:p>
        </p:txBody>
      </p:sp>
    </p:spTree>
    <p:extLst>
      <p:ext uri="{BB962C8B-B14F-4D97-AF65-F5344CB8AC3E}">
        <p14:creationId xmlns:p14="http://schemas.microsoft.com/office/powerpoint/2010/main" val="114707780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3D0ACA13-C17D-4D7C-9ED7-52247840B192}"/>
                  </a:ext>
                </a:extLst>
              </p:cNvPr>
              <p:cNvSpPr txBox="1"/>
              <p:nvPr/>
            </p:nvSpPr>
            <p:spPr>
              <a:xfrm>
                <a:off x="3555179" y="5695450"/>
                <a:ext cx="4684073" cy="8458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𝐴</m:t>
                          </m:r>
                        </m:e>
                        <m:sub>
                          <m:r>
                            <a:rPr lang="pt-BR" sz="2400" b="0" i="1" smtClean="0">
                              <a:latin typeface="Cambria Math" panose="02040503050406030204" pitchFamily="18" charset="0"/>
                            </a:rPr>
                            <m:t>𝑥</m:t>
                          </m:r>
                        </m:sub>
                      </m:sSub>
                      <m:r>
                        <a:rPr lang="en-US" sz="2400" i="1" smtClean="0">
                          <a:latin typeface="Cambria Math" panose="02040503050406030204" pitchFamily="18" charset="0"/>
                        </a:rPr>
                        <m:t>=</m:t>
                      </m:r>
                      <m:r>
                        <a:rPr lang="pt-BR" sz="2400" b="0" i="1" smtClean="0">
                          <a:latin typeface="Cambria Math" panose="02040503050406030204" pitchFamily="18" charset="0"/>
                        </a:rPr>
                        <m:t>2</m:t>
                      </m:r>
                      <m:r>
                        <a:rPr lang="el-GR" sz="2400" i="1" smtClean="0">
                          <a:latin typeface="Cambria Math" panose="02040503050406030204" pitchFamily="18" charset="0"/>
                        </a:rPr>
                        <m:t>𝜋</m:t>
                      </m:r>
                      <m:nary>
                        <m:naryPr>
                          <m:ctrlPr>
                            <a:rPr lang="pt-BR" sz="2400" b="0" i="1" smtClean="0">
                              <a:latin typeface="Cambria Math" panose="02040503050406030204" pitchFamily="18" charset="0"/>
                            </a:rPr>
                          </m:ctrlPr>
                        </m:naryPr>
                        <m:sub>
                          <m:r>
                            <a:rPr lang="pt-BR" sz="2400" b="0" i="1" smtClean="0">
                              <a:latin typeface="Cambria Math" panose="02040503050406030204" pitchFamily="18" charset="0"/>
                            </a:rPr>
                            <m:t>𝑎</m:t>
                          </m:r>
                        </m:sub>
                        <m:sup>
                          <m:r>
                            <a:rPr lang="pt-BR" sz="2400" b="0" i="1" smtClean="0">
                              <a:latin typeface="Cambria Math" panose="02040503050406030204" pitchFamily="18" charset="0"/>
                            </a:rPr>
                            <m:t>𝑏</m:t>
                          </m:r>
                        </m:sup>
                        <m:e>
                          <m:r>
                            <a:rPr lang="pt-BR" sz="2400" b="0" i="1" smtClean="0">
                              <a:latin typeface="Cambria Math" panose="02040503050406030204" pitchFamily="18" charset="0"/>
                            </a:rPr>
                            <m:t>𝑓</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𝑥</m:t>
                              </m:r>
                            </m:e>
                          </m:d>
                          <m:rad>
                            <m:radPr>
                              <m:degHide m:val="on"/>
                              <m:ctrlPr>
                                <a:rPr lang="pt-BR" sz="2400" b="0" i="1" smtClean="0">
                                  <a:latin typeface="Cambria Math" panose="02040503050406030204" pitchFamily="18" charset="0"/>
                                </a:rPr>
                              </m:ctrlPr>
                            </m:radPr>
                            <m:deg/>
                            <m:e>
                              <m:r>
                                <a:rPr lang="pt-BR" sz="2400" b="0" i="1" smtClean="0">
                                  <a:latin typeface="Cambria Math" panose="02040503050406030204" pitchFamily="18" charset="0"/>
                                </a:rPr>
                                <m:t>1+</m:t>
                              </m:r>
                              <m:sSup>
                                <m:sSupPr>
                                  <m:ctrlPr>
                                    <a:rPr lang="pt-BR" sz="2400" b="0" i="1" smtClean="0">
                                      <a:latin typeface="Cambria Math" panose="02040503050406030204" pitchFamily="18" charset="0"/>
                                    </a:rPr>
                                  </m:ctrlPr>
                                </m:sSupPr>
                                <m:e>
                                  <m:d>
                                    <m:dPr>
                                      <m:ctrlPr>
                                        <a:rPr lang="pt-BR" sz="2400" b="0" i="1" smtClean="0">
                                          <a:latin typeface="Cambria Math" panose="02040503050406030204" pitchFamily="18" charset="0"/>
                                        </a:rPr>
                                      </m:ctrlPr>
                                    </m:dPr>
                                    <m:e>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𝑓</m:t>
                                          </m:r>
                                        </m:e>
                                        <m:sup>
                                          <m:r>
                                            <a:rPr lang="pt-BR" sz="2400" b="0" i="1" smtClean="0">
                                              <a:latin typeface="Cambria Math" panose="02040503050406030204" pitchFamily="18" charset="0"/>
                                            </a:rPr>
                                            <m:t>′</m:t>
                                          </m:r>
                                        </m:sup>
                                      </m:sSup>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𝑥</m:t>
                                          </m:r>
                                        </m:e>
                                      </m:d>
                                    </m:e>
                                  </m:d>
                                </m:e>
                                <m:sup>
                                  <m:r>
                                    <a:rPr lang="pt-BR" sz="2400" b="0" i="1" smtClean="0">
                                      <a:latin typeface="Cambria Math" panose="02040503050406030204" pitchFamily="18" charset="0"/>
                                    </a:rPr>
                                    <m:t>2</m:t>
                                  </m:r>
                                </m:sup>
                              </m:sSup>
                            </m:e>
                          </m:rad>
                          <m:r>
                            <a:rPr lang="pt-BR" sz="2400" b="0" i="1" smtClean="0">
                              <a:latin typeface="Cambria Math" panose="02040503050406030204" pitchFamily="18" charset="0"/>
                            </a:rPr>
                            <m:t>𝑑𝑥</m:t>
                          </m:r>
                        </m:e>
                      </m:nary>
                    </m:oMath>
                  </m:oMathPara>
                </a14:m>
                <a:endParaRPr lang="en-US" dirty="0"/>
              </a:p>
            </p:txBody>
          </p:sp>
        </mc:Choice>
        <mc:Fallback xmlns="">
          <p:sp>
            <p:nvSpPr>
              <p:cNvPr id="11" name="CaixaDeTexto 10">
                <a:extLst>
                  <a:ext uri="{FF2B5EF4-FFF2-40B4-BE49-F238E27FC236}">
                    <a16:creationId xmlns:a16="http://schemas.microsoft.com/office/drawing/2014/main" id="{3D0ACA13-C17D-4D7C-9ED7-52247840B192}"/>
                  </a:ext>
                </a:extLst>
              </p:cNvPr>
              <p:cNvSpPr txBox="1">
                <a:spLocks noRot="1" noChangeAspect="1" noMove="1" noResize="1" noEditPoints="1" noAdjustHandles="1" noChangeArrowheads="1" noChangeShapeType="1" noTextEdit="1"/>
              </p:cNvSpPr>
              <p:nvPr/>
            </p:nvSpPr>
            <p:spPr>
              <a:xfrm>
                <a:off x="3555179" y="5695450"/>
                <a:ext cx="4684073" cy="84587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B443F4D-61A6-49CA-86EC-19599D9C7184}"/>
                  </a:ext>
                </a:extLst>
              </p:cNvPr>
              <p:cNvSpPr txBox="1"/>
              <p:nvPr/>
            </p:nvSpPr>
            <p:spPr>
              <a:xfrm>
                <a:off x="4803402" y="4888140"/>
                <a:ext cx="258519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2</m:t>
                      </m:r>
                      <m:r>
                        <a:rPr lang="pt-BR" sz="2400" b="0" i="1" smtClean="0">
                          <a:latin typeface="Cambria Math" panose="02040503050406030204" pitchFamily="18" charset="0"/>
                        </a:rPr>
                        <m:t>𝜋</m:t>
                      </m:r>
                      <m:sSub>
                        <m:sSubPr>
                          <m:ctrlPr>
                            <a:rPr lang="pt-BR" sz="2400" b="0" i="1" smtClean="0">
                              <a:latin typeface="Cambria Math" panose="02040503050406030204" pitchFamily="18" charset="0"/>
                            </a:rPr>
                          </m:ctrlPr>
                        </m:sSubPr>
                        <m:e>
                          <m:r>
                            <m:rPr>
                              <m:sty m:val="p"/>
                            </m:rPr>
                            <a:rPr lang="pt-BR" sz="2400" b="0" i="1" smtClean="0">
                              <a:latin typeface="Cambria Math" panose="02040503050406030204" pitchFamily="18" charset="0"/>
                            </a:rPr>
                            <m:t>r</m:t>
                          </m:r>
                        </m:e>
                        <m:sub>
                          <m:r>
                            <a:rPr lang="pt-BR" sz="2400" b="0" i="1" smtClean="0">
                              <a:latin typeface="Cambria Math" panose="02040503050406030204" pitchFamily="18" charset="0"/>
                            </a:rPr>
                            <m:t>𝑚</m:t>
                          </m:r>
                          <m:r>
                            <a:rPr lang="pt-BR" sz="2400" b="0" i="1" smtClean="0">
                              <a:latin typeface="Cambria Math" panose="02040503050406030204" pitchFamily="18" charset="0"/>
                            </a:rPr>
                            <m:t>é</m:t>
                          </m:r>
                          <m:r>
                            <a:rPr lang="pt-BR" sz="2400" b="0" i="1" smtClean="0">
                              <a:latin typeface="Cambria Math" panose="02040503050406030204" pitchFamily="18" charset="0"/>
                            </a:rPr>
                            <m:t>𝑑𝑖𝑜</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𝑖</m:t>
                          </m:r>
                          <m:r>
                            <a:rPr lang="pt-BR" sz="2400" b="0" i="1" smtClean="0">
                              <a:latin typeface="Cambria Math" panose="02040503050406030204" pitchFamily="18" charset="0"/>
                            </a:rPr>
                            <m:t>−1</m:t>
                          </m:r>
                        </m:sub>
                      </m:sSub>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𝑖</m:t>
                          </m:r>
                        </m:sub>
                      </m:sSub>
                      <m:r>
                        <a:rPr lang="pt-BR" sz="2400" b="0" i="1" smtClean="0">
                          <a:latin typeface="Cambria Math" panose="02040503050406030204" pitchFamily="18" charset="0"/>
                        </a:rPr>
                        <m:t>|</m:t>
                      </m:r>
                    </m:oMath>
                  </m:oMathPara>
                </a14:m>
                <a:endParaRPr lang="en-US" sz="2400" dirty="0"/>
              </a:p>
            </p:txBody>
          </p:sp>
        </mc:Choice>
        <mc:Fallback>
          <p:sp>
            <p:nvSpPr>
              <p:cNvPr id="3" name="CaixaDeTexto 2">
                <a:extLst>
                  <a:ext uri="{FF2B5EF4-FFF2-40B4-BE49-F238E27FC236}">
                    <a16:creationId xmlns:a16="http://schemas.microsoft.com/office/drawing/2014/main" id="{5B443F4D-61A6-49CA-86EC-19599D9C7184}"/>
                  </a:ext>
                </a:extLst>
              </p:cNvPr>
              <p:cNvSpPr txBox="1">
                <a:spLocks noRot="1" noChangeAspect="1" noMove="1" noResize="1" noEditPoints="1" noAdjustHandles="1" noChangeArrowheads="1" noChangeShapeType="1" noTextEdit="1"/>
              </p:cNvSpPr>
              <p:nvPr/>
            </p:nvSpPr>
            <p:spPr>
              <a:xfrm>
                <a:off x="4803402" y="4888140"/>
                <a:ext cx="2585193" cy="369332"/>
              </a:xfrm>
              <a:prstGeom prst="rect">
                <a:avLst/>
              </a:prstGeom>
              <a:blipFill>
                <a:blip r:embed="rId3"/>
                <a:stretch>
                  <a:fillRect b="-35000"/>
                </a:stretch>
              </a:blipFill>
            </p:spPr>
            <p:txBody>
              <a:bodyPr/>
              <a:lstStyle/>
              <a:p>
                <a:r>
                  <a:rPr lang="en-US">
                    <a:noFill/>
                  </a:rPr>
                  <a:t> </a:t>
                </a:r>
              </a:p>
            </p:txBody>
          </p:sp>
        </mc:Fallback>
      </mc:AlternateContent>
      <p:sp>
        <p:nvSpPr>
          <p:cNvPr id="5" name="Retângulo 4">
            <a:extLst>
              <a:ext uri="{FF2B5EF4-FFF2-40B4-BE49-F238E27FC236}">
                <a16:creationId xmlns:a16="http://schemas.microsoft.com/office/drawing/2014/main" id="{0DBB4625-36AB-46EA-959E-FB2CE904253D}"/>
              </a:ext>
            </a:extLst>
          </p:cNvPr>
          <p:cNvSpPr/>
          <p:nvPr/>
        </p:nvSpPr>
        <p:spPr>
          <a:xfrm>
            <a:off x="1547191" y="463127"/>
            <a:ext cx="9097617" cy="646331"/>
          </a:xfrm>
          <a:prstGeom prst="rect">
            <a:avLst/>
          </a:prstGeom>
        </p:spPr>
        <p:txBody>
          <a:bodyPr wrap="square">
            <a:spAutoFit/>
          </a:bodyPr>
          <a:lstStyle/>
          <a:p>
            <a:pPr algn="ctr"/>
            <a:r>
              <a:rPr lang="pt-BR" dirty="0">
                <a:latin typeface="Trebuchet MS" panose="020B0603020202020204" pitchFamily="34" charset="0"/>
              </a:rPr>
              <a:t>Aqui, ao invés de observar as fórmulas do Ensino Médio vamos observar o cone ou mais especificamente uma seção dele, a qual é atribuído o nome de Tronco de cone.</a:t>
            </a:r>
            <a:endParaRPr lang="en-US" dirty="0"/>
          </a:p>
        </p:txBody>
      </p:sp>
      <p:sp>
        <p:nvSpPr>
          <p:cNvPr id="6" name="Retângulo 5">
            <a:extLst>
              <a:ext uri="{FF2B5EF4-FFF2-40B4-BE49-F238E27FC236}">
                <a16:creationId xmlns:a16="http://schemas.microsoft.com/office/drawing/2014/main" id="{95B2A5E4-7DB1-4DB7-918B-25D77C85DB35}"/>
              </a:ext>
            </a:extLst>
          </p:cNvPr>
          <p:cNvSpPr/>
          <p:nvPr/>
        </p:nvSpPr>
        <p:spPr>
          <a:xfrm>
            <a:off x="1646582" y="1547436"/>
            <a:ext cx="9097617" cy="646331"/>
          </a:xfrm>
          <a:prstGeom prst="rect">
            <a:avLst/>
          </a:prstGeom>
        </p:spPr>
        <p:txBody>
          <a:bodyPr wrap="square">
            <a:spAutoFit/>
          </a:bodyPr>
          <a:lstStyle/>
          <a:p>
            <a:pPr algn="ctr"/>
            <a:r>
              <a:rPr lang="pt-BR" dirty="0">
                <a:latin typeface="Trebuchet MS" panose="020B0603020202020204" pitchFamily="34" charset="0"/>
              </a:rPr>
              <a:t>Você pode estar se perguntando por qual motivo estamos fazendo isso. Para explicar isso devemos retomar o conceito de limite</a:t>
            </a:r>
            <a:endParaRPr lang="en-US" dirty="0"/>
          </a:p>
        </p:txBody>
      </p:sp>
    </p:spTree>
    <p:extLst>
      <p:ext uri="{BB962C8B-B14F-4D97-AF65-F5344CB8AC3E}">
        <p14:creationId xmlns:p14="http://schemas.microsoft.com/office/powerpoint/2010/main" val="8647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50FF7638-5574-4983-9601-A10A0FCF92D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aintStrokes trans="80000"/>
                    </a14:imgEffect>
                    <a14:imgEffect>
                      <a14:saturation sat="66000"/>
                    </a14:imgEffect>
                    <a14:imgEffect>
                      <a14:brightnessContrast bright="-20000" contrast="40000"/>
                    </a14:imgEffect>
                  </a14:imgLayer>
                </a14:imgProps>
              </a:ext>
            </a:extLst>
          </a:blip>
          <a:srcRect r="8958" b="3"/>
          <a:stretch/>
        </p:blipFill>
        <p:spPr>
          <a:xfrm>
            <a:off x="643466" y="643467"/>
            <a:ext cx="5372099" cy="5571066"/>
          </a:xfrm>
          <a:prstGeom prst="rect">
            <a:avLst/>
          </a:prstGeom>
        </p:spPr>
      </p:pic>
      <p:pic>
        <p:nvPicPr>
          <p:cNvPr id="3" name="Imagem 2">
            <a:extLst>
              <a:ext uri="{FF2B5EF4-FFF2-40B4-BE49-F238E27FC236}">
                <a16:creationId xmlns:a16="http://schemas.microsoft.com/office/drawing/2014/main" id="{065DAA68-3F19-47A6-AE1C-615122E5173C}"/>
              </a:ext>
            </a:extLst>
          </p:cNvPr>
          <p:cNvPicPr>
            <a:picLocks noChangeAspect="1"/>
          </p:cNvPicPr>
          <p:nvPr/>
        </p:nvPicPr>
        <p:blipFill rotWithShape="1">
          <a:blip r:embed="rId4"/>
          <a:srcRect l="28160" r="1" b="1"/>
          <a:stretch/>
        </p:blipFill>
        <p:spPr>
          <a:xfrm>
            <a:off x="6176433" y="643467"/>
            <a:ext cx="5372099" cy="5571066"/>
          </a:xfrm>
          <a:prstGeom prst="rect">
            <a:avLst/>
          </a:prstGeom>
        </p:spPr>
      </p:pic>
    </p:spTree>
    <p:extLst>
      <p:ext uri="{BB962C8B-B14F-4D97-AF65-F5344CB8AC3E}">
        <p14:creationId xmlns:p14="http://schemas.microsoft.com/office/powerpoint/2010/main" val="871085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3897DF3-26FF-4860-B37F-38AEF5E05592}"/>
              </a:ext>
            </a:extLst>
          </p:cNvPr>
          <p:cNvSpPr/>
          <p:nvPr/>
        </p:nvSpPr>
        <p:spPr>
          <a:xfrm>
            <a:off x="459544" y="826868"/>
            <a:ext cx="9809871" cy="646331"/>
          </a:xfrm>
          <a:prstGeom prst="rect">
            <a:avLst/>
          </a:prstGeom>
        </p:spPr>
        <p:txBody>
          <a:bodyPr wrap="square">
            <a:spAutoFit/>
          </a:bodyPr>
          <a:lstStyle/>
          <a:p>
            <a:r>
              <a:rPr lang="en-US" dirty="0"/>
              <a:t>II </a:t>
            </a:r>
            <a:r>
              <a:rPr lang="en-US" dirty="0" err="1"/>
              <a:t>Calcolo</a:t>
            </a:r>
            <a:r>
              <a:rPr lang="en-US" dirty="0"/>
              <a:t> </a:t>
            </a:r>
            <a:r>
              <a:rPr lang="en-US" dirty="0" err="1"/>
              <a:t>integrale</a:t>
            </a:r>
            <a:r>
              <a:rPr lang="en-US" dirty="0"/>
              <a:t> &gt; I solidi di </a:t>
            </a:r>
            <a:r>
              <a:rPr lang="en-US" dirty="0" err="1"/>
              <a:t>rotazione</a:t>
            </a:r>
            <a:r>
              <a:rPr lang="en-US" dirty="0"/>
              <a:t>:</a:t>
            </a:r>
          </a:p>
          <a:p>
            <a:pPr marL="285750" indent="-285750">
              <a:buFont typeface="Arial" panose="020B0604020202020204" pitchFamily="34" charset="0"/>
              <a:buChar char="•"/>
            </a:pPr>
            <a:r>
              <a:rPr lang="en-US" dirty="0"/>
              <a:t> https://nsa.readthedocs.io/en/latest/03_integrali/docs/source/08_volumi.html</a:t>
            </a:r>
          </a:p>
        </p:txBody>
      </p:sp>
      <p:sp>
        <p:nvSpPr>
          <p:cNvPr id="5" name="Retângulo 4">
            <a:extLst>
              <a:ext uri="{FF2B5EF4-FFF2-40B4-BE49-F238E27FC236}">
                <a16:creationId xmlns:a16="http://schemas.microsoft.com/office/drawing/2014/main" id="{D5F6221E-D6EA-4978-865A-212325383453}"/>
              </a:ext>
            </a:extLst>
          </p:cNvPr>
          <p:cNvSpPr/>
          <p:nvPr/>
        </p:nvSpPr>
        <p:spPr>
          <a:xfrm>
            <a:off x="459544" y="243952"/>
            <a:ext cx="5636456" cy="369332"/>
          </a:xfrm>
          <a:prstGeom prst="rect">
            <a:avLst/>
          </a:prstGeom>
        </p:spPr>
        <p:txBody>
          <a:bodyPr wrap="square">
            <a:spAutoFit/>
          </a:bodyPr>
          <a:lstStyle/>
          <a:p>
            <a:r>
              <a:rPr lang="en-US" dirty="0"/>
              <a:t>Fontes e </a:t>
            </a:r>
            <a:r>
              <a:rPr lang="en-US" dirty="0" err="1"/>
              <a:t>materiais</a:t>
            </a:r>
            <a:r>
              <a:rPr lang="en-US" dirty="0"/>
              <a:t> de </a:t>
            </a:r>
            <a:r>
              <a:rPr lang="en-US" dirty="0" err="1"/>
              <a:t>referência</a:t>
            </a:r>
            <a:r>
              <a:rPr lang="en-US" dirty="0"/>
              <a:t>:</a:t>
            </a:r>
          </a:p>
        </p:txBody>
      </p:sp>
      <p:sp>
        <p:nvSpPr>
          <p:cNvPr id="6" name="Retângulo 5">
            <a:extLst>
              <a:ext uri="{FF2B5EF4-FFF2-40B4-BE49-F238E27FC236}">
                <a16:creationId xmlns:a16="http://schemas.microsoft.com/office/drawing/2014/main" id="{9E42FEBC-BCD0-4AB1-95DF-7CE1809FFDFD}"/>
              </a:ext>
            </a:extLst>
          </p:cNvPr>
          <p:cNvSpPr/>
          <p:nvPr/>
        </p:nvSpPr>
        <p:spPr>
          <a:xfrm>
            <a:off x="459544" y="1509149"/>
            <a:ext cx="9809871" cy="1754326"/>
          </a:xfrm>
          <a:prstGeom prst="rect">
            <a:avLst/>
          </a:prstGeom>
        </p:spPr>
        <p:txBody>
          <a:bodyPr wrap="square">
            <a:spAutoFit/>
          </a:bodyPr>
          <a:lstStyle/>
          <a:p>
            <a:r>
              <a:rPr lang="en-US" dirty="0"/>
              <a:t>Wikipedia:</a:t>
            </a:r>
          </a:p>
          <a:p>
            <a:pPr marL="285750" indent="-285750">
              <a:buFont typeface="Arial" panose="020B0604020202020204" pitchFamily="34" charset="0"/>
              <a:buChar char="•"/>
            </a:pPr>
            <a:r>
              <a:rPr lang="en-US" dirty="0">
                <a:hlinkClick r:id="rId2"/>
              </a:rPr>
              <a:t>https://pt.wikipedia.org/wiki/S%C3%B3lidos_de_revolu%C3%A7%C3%A3o</a:t>
            </a:r>
            <a:endParaRPr lang="en-US" dirty="0"/>
          </a:p>
          <a:p>
            <a:pPr marL="285750" indent="-285750">
              <a:buFont typeface="Arial" panose="020B0604020202020204" pitchFamily="34" charset="0"/>
              <a:buChar char="•"/>
            </a:pPr>
            <a:r>
              <a:rPr lang="en-US" dirty="0"/>
              <a:t>Fontes </a:t>
            </a:r>
            <a:r>
              <a:rPr lang="en-US" dirty="0" err="1"/>
              <a:t>fornecidas</a:t>
            </a:r>
            <a:r>
              <a:rPr lang="en-US" dirty="0"/>
              <a:t> pela Wikipedia</a:t>
            </a:r>
          </a:p>
          <a:p>
            <a:pPr lvl="1"/>
            <a:r>
              <a:rPr lang="en-US" i="1" dirty="0"/>
              <a:t>Volumes of Solids of Revolution. CliffsNotes.com</a:t>
            </a:r>
            <a:endParaRPr lang="en-US" dirty="0"/>
          </a:p>
          <a:p>
            <a:pPr marL="742950" lvl="1" indent="-285750">
              <a:buFont typeface="Courier New" panose="02070309020205020404" pitchFamily="49" charset="0"/>
              <a:buChar char="o"/>
            </a:pPr>
            <a:r>
              <a:rPr lang="en-US" dirty="0"/>
              <a:t>https://web.archive.org/web/20120319195953/http://www.cliffsnotes.com/study_guide/topicArticleId-39909,articleId-39907.html</a:t>
            </a:r>
          </a:p>
        </p:txBody>
      </p:sp>
      <p:sp>
        <p:nvSpPr>
          <p:cNvPr id="7" name="Retângulo 6">
            <a:extLst>
              <a:ext uri="{FF2B5EF4-FFF2-40B4-BE49-F238E27FC236}">
                <a16:creationId xmlns:a16="http://schemas.microsoft.com/office/drawing/2014/main" id="{D8C7F11C-933D-4FDF-84CD-B9577E181408}"/>
              </a:ext>
            </a:extLst>
          </p:cNvPr>
          <p:cNvSpPr/>
          <p:nvPr/>
        </p:nvSpPr>
        <p:spPr>
          <a:xfrm>
            <a:off x="459544" y="5152771"/>
            <a:ext cx="11990364" cy="392159"/>
          </a:xfrm>
          <a:prstGeom prst="rect">
            <a:avLst/>
          </a:prstGeom>
        </p:spPr>
        <p:txBody>
          <a:bodyPr wrap="square">
            <a:spAutoFit/>
          </a:bodyPr>
          <a:lstStyle/>
          <a:p>
            <a:pPr>
              <a:lnSpc>
                <a:spcPct val="115000"/>
              </a:lnSpc>
              <a:spcAft>
                <a:spcPts val="1000"/>
              </a:spcAft>
            </a:pPr>
            <a:r>
              <a:rPr lang="pt-PT" dirty="0">
                <a:solidFill>
                  <a:srgbClr val="0563C1"/>
                </a:solidFill>
                <a:latin typeface="Calibri" panose="020F0502020204030204" pitchFamily="34" charset="0"/>
                <a:ea typeface="Times New Roman" panose="02020603050405020304" pitchFamily="18" charset="0"/>
                <a:cs typeface="Calibri" panose="020F0502020204030204" pitchFamily="34" charset="0"/>
                <a:hlinkClick r:id="rId3"/>
              </a:rPr>
              <a:t>https://gist.github.comCapo015595313ddf0e3c9bf892e79fac1a00b4</a:t>
            </a:r>
            <a:r>
              <a:rPr lang="pt-PT" dirty="0">
                <a:latin typeface="Calibri" panose="020F0502020204030204" pitchFamily="34" charset="0"/>
                <a:ea typeface="Times New Roman" panose="02020603050405020304" pitchFamily="18" charset="0"/>
                <a:cs typeface="Calibri" panose="020F0502020204030204" pitchFamily="34" charset="0"/>
              </a:rPr>
              <a:t> (Fusion 360 equation driven curve API example)</a:t>
            </a:r>
            <a:endParaRPr lang="en-US"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tângulo 2">
            <a:extLst>
              <a:ext uri="{FF2B5EF4-FFF2-40B4-BE49-F238E27FC236}">
                <a16:creationId xmlns:a16="http://schemas.microsoft.com/office/drawing/2014/main" id="{BC986531-2F5E-4CBD-8653-C22744E1E9FD}"/>
              </a:ext>
            </a:extLst>
          </p:cNvPr>
          <p:cNvSpPr/>
          <p:nvPr/>
        </p:nvSpPr>
        <p:spPr>
          <a:xfrm>
            <a:off x="459544" y="3621796"/>
            <a:ext cx="5691879" cy="1200329"/>
          </a:xfrm>
          <a:prstGeom prst="rect">
            <a:avLst/>
          </a:prstGeom>
        </p:spPr>
        <p:txBody>
          <a:bodyPr wrap="none">
            <a:spAutoFit/>
          </a:bodyPr>
          <a:lstStyle/>
          <a:p>
            <a:r>
              <a:rPr lang="en-US" dirty="0" err="1"/>
              <a:t>Univesp</a:t>
            </a:r>
            <a:r>
              <a:rPr lang="en-US" dirty="0"/>
              <a:t>:</a:t>
            </a:r>
          </a:p>
          <a:p>
            <a:r>
              <a:rPr lang="en-US" dirty="0">
                <a:hlinkClick r:id="rId4"/>
              </a:rPr>
              <a:t>Volume: https://www.youtube.com/watch?v=wq98lREKi1c</a:t>
            </a:r>
            <a:endParaRPr lang="en-US" dirty="0"/>
          </a:p>
          <a:p>
            <a:r>
              <a:rPr lang="en-US" dirty="0" err="1">
                <a:hlinkClick r:id="rId5"/>
              </a:rPr>
              <a:t>Área</a:t>
            </a:r>
            <a:r>
              <a:rPr lang="en-US" dirty="0">
                <a:hlinkClick r:id="rId5"/>
              </a:rPr>
              <a:t>: https://www.youtube.com/watch?v=KxQPF7YZ408</a:t>
            </a:r>
            <a:endParaRPr lang="en-US" dirty="0"/>
          </a:p>
          <a:p>
            <a:endParaRPr lang="en-US" dirty="0"/>
          </a:p>
        </p:txBody>
      </p:sp>
    </p:spTree>
    <p:extLst>
      <p:ext uri="{BB962C8B-B14F-4D97-AF65-F5344CB8AC3E}">
        <p14:creationId xmlns:p14="http://schemas.microsoft.com/office/powerpoint/2010/main" val="213624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mc:Choice xmlns:a14="http://schemas.microsoft.com/office/drawing/2010/main" Requires="a14">
          <p:sp>
            <p:nvSpPr>
              <p:cNvPr id="13" name="Retângulo 12">
                <a:extLst>
                  <a:ext uri="{FF2B5EF4-FFF2-40B4-BE49-F238E27FC236}">
                    <a16:creationId xmlns:a16="http://schemas.microsoft.com/office/drawing/2014/main" id="{1A2AA9F9-A036-4F42-9953-EE10A818A0F2}"/>
                  </a:ext>
                </a:extLst>
              </p:cNvPr>
              <p:cNvSpPr/>
              <p:nvPr/>
            </p:nvSpPr>
            <p:spPr>
              <a:xfrm>
                <a:off x="2053233" y="493334"/>
                <a:ext cx="9608680" cy="2370777"/>
              </a:xfrm>
              <a:prstGeom prst="rect">
                <a:avLst/>
              </a:prstGeom>
            </p:spPr>
            <p:txBody>
              <a:bodyPr wrap="square">
                <a:spAutoFit/>
              </a:bodyPr>
              <a:lstStyle/>
              <a:p>
                <a:pPr algn="ctr"/>
                <a:r>
                  <a:rPr lang="pt-BR" sz="2000" dirty="0">
                    <a:latin typeface="Trebuchet MS" panose="020B0603020202020204" pitchFamily="34" charset="0"/>
                  </a:rPr>
                  <a:t>Um artesão perfeccionista deseja saber quanto material ele gastaria na confecção e pintura de um vaso de base circular. Considere que a sombra da parede externa desse vaso tem o formato da seguinte função:</a:t>
                </a:r>
                <a14:m>
                  <m:oMath xmlns:m="http://schemas.openxmlformats.org/officeDocument/2006/math">
                    <m:r>
                      <a:rPr lang="pt-BR" b="0" i="0" smtClean="0">
                        <a:latin typeface="Cambria Math" panose="02040503050406030204" pitchFamily="18" charset="0"/>
                      </a:rPr>
                      <m:t> </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−0.6</m:t>
                                </m:r>
                              </m:e>
                            </m:d>
                          </m:e>
                          <m:sup>
                            <m:r>
                              <a:rPr lang="pt-BR" b="0" i="1" smtClean="0">
                                <a:latin typeface="Cambria Math" panose="02040503050406030204" pitchFamily="18" charset="0"/>
                              </a:rPr>
                              <m:t>3</m:t>
                            </m:r>
                          </m:sup>
                        </m:sSup>
                      </m:num>
                      <m:den>
                        <m:r>
                          <a:rPr lang="pt-BR" b="0" i="1" smtClean="0">
                            <a:latin typeface="Cambria Math" panose="02040503050406030204" pitchFamily="18" charset="0"/>
                          </a:rPr>
                          <m:t>3</m:t>
                        </m:r>
                      </m:den>
                    </m:f>
                    <m:r>
                      <a:rPr lang="pt-BR" b="0" i="1" smtClean="0">
                        <a:latin typeface="Cambria Math" panose="02040503050406030204" pitchFamily="18" charset="0"/>
                      </a:rPr>
                      <m:t>−</m:t>
                    </m:r>
                  </m:oMath>
                </a14:m>
                <a:r>
                  <a:rPr lang="pt-BR" dirty="0"/>
                  <a:t>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−0.6</m:t>
                                </m:r>
                              </m:e>
                            </m:d>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+1</m:t>
                    </m:r>
                  </m:oMath>
                </a14:m>
                <a:r>
                  <a:rPr lang="pt-BR" sz="2000" dirty="0">
                    <a:latin typeface="Trebuchet MS" panose="020B0603020202020204" pitchFamily="34" charset="0"/>
                  </a:rPr>
                  <a:t> no intervalo </a:t>
                </a:r>
                <a14:m>
                  <m:oMath xmlns:m="http://schemas.openxmlformats.org/officeDocument/2006/math">
                    <m:r>
                      <a:rPr lang="pt-BR" b="0" i="1" smtClean="0">
                        <a:latin typeface="Cambria Math" panose="02040503050406030204" pitchFamily="18" charset="0"/>
                      </a:rPr>
                      <m:t>0&lt;</m:t>
                    </m:r>
                    <m:r>
                      <a:rPr lang="pt-BR" b="0" i="1" smtClean="0">
                        <a:latin typeface="Cambria Math" panose="02040503050406030204" pitchFamily="18" charset="0"/>
                      </a:rPr>
                      <m:t>𝑥</m:t>
                    </m:r>
                    <m:r>
                      <a:rPr lang="pt-BR" b="0" i="1" smtClean="0">
                        <a:latin typeface="Cambria Math" panose="02040503050406030204" pitchFamily="18" charset="0"/>
                      </a:rPr>
                      <m:t>&lt;2.4</m:t>
                    </m:r>
                  </m:oMath>
                </a14:m>
                <a:r>
                  <a:rPr lang="pt-BR" sz="2000" dirty="0">
                    <a:latin typeface="Trebuchet MS" panose="020B0603020202020204" pitchFamily="34" charset="0"/>
                  </a:rPr>
                  <a:t>.</a:t>
                </a:r>
              </a:p>
              <a:p>
                <a:pPr algn="ctr"/>
                <a:endParaRPr lang="pt-BR" sz="2000" dirty="0">
                  <a:latin typeface="Trebuchet MS" panose="020B0603020202020204" pitchFamily="34" charset="0"/>
                </a:endParaRPr>
              </a:p>
              <a:p>
                <a:pPr algn="ctr"/>
                <a:r>
                  <a:rPr lang="pt-BR" sz="2000" dirty="0">
                    <a:latin typeface="Trebuchet MS" panose="020B0603020202020204" pitchFamily="34" charset="0"/>
                  </a:rPr>
                  <a:t>Considere também que o eixo x coincide com o eixo do raio da circunferência ao longo de todo é que a espessura do vaso é de 0.1 UM*</a:t>
                </a:r>
              </a:p>
            </p:txBody>
          </p:sp>
        </mc:Choice>
        <mc:Fallback>
          <p:sp>
            <p:nvSpPr>
              <p:cNvPr id="13" name="Retângulo 12">
                <a:extLst>
                  <a:ext uri="{FF2B5EF4-FFF2-40B4-BE49-F238E27FC236}">
                    <a16:creationId xmlns:a16="http://schemas.microsoft.com/office/drawing/2014/main" id="{1A2AA9F9-A036-4F42-9953-EE10A818A0F2}"/>
                  </a:ext>
                </a:extLst>
              </p:cNvPr>
              <p:cNvSpPr>
                <a:spLocks noRot="1" noChangeAspect="1" noMove="1" noResize="1" noEditPoints="1" noAdjustHandles="1" noChangeArrowheads="1" noChangeShapeType="1" noTextEdit="1"/>
              </p:cNvSpPr>
              <p:nvPr/>
            </p:nvSpPr>
            <p:spPr>
              <a:xfrm>
                <a:off x="2053233" y="493334"/>
                <a:ext cx="9608680" cy="2370777"/>
              </a:xfrm>
              <a:prstGeom prst="rect">
                <a:avLst/>
              </a:prstGeom>
              <a:blipFill>
                <a:blip r:embed="rId3"/>
                <a:stretch>
                  <a:fillRect l="-635" t="-1799" r="-1079" b="-3599"/>
                </a:stretch>
              </a:blipFill>
            </p:spPr>
            <p:txBody>
              <a:bodyPr/>
              <a:lstStyle/>
              <a:p>
                <a:r>
                  <a:rPr lang="en-US">
                    <a:noFill/>
                  </a:rPr>
                  <a:t> </a:t>
                </a:r>
              </a:p>
            </p:txBody>
          </p:sp>
        </mc:Fallback>
      </mc:AlternateContent>
      <p:grpSp>
        <p:nvGrpSpPr>
          <p:cNvPr id="14" name="Agrupar 13">
            <a:extLst>
              <a:ext uri="{FF2B5EF4-FFF2-40B4-BE49-F238E27FC236}">
                <a16:creationId xmlns:a16="http://schemas.microsoft.com/office/drawing/2014/main" id="{4755E793-96F9-4214-B249-2CFA8F285670}"/>
              </a:ext>
            </a:extLst>
          </p:cNvPr>
          <p:cNvGrpSpPr/>
          <p:nvPr/>
        </p:nvGrpSpPr>
        <p:grpSpPr>
          <a:xfrm>
            <a:off x="2053233" y="4228733"/>
            <a:ext cx="5382667" cy="2629267"/>
            <a:chOff x="2053233" y="4228733"/>
            <a:chExt cx="5382667" cy="2629267"/>
          </a:xfrm>
        </p:grpSpPr>
        <p:pic>
          <p:nvPicPr>
            <p:cNvPr id="11" name="Imagem 10">
              <a:extLst>
                <a:ext uri="{FF2B5EF4-FFF2-40B4-BE49-F238E27FC236}">
                  <a16:creationId xmlns:a16="http://schemas.microsoft.com/office/drawing/2014/main" id="{CC273A89-E4AD-47BD-AEA2-0F4201CB46F2}"/>
                </a:ext>
              </a:extLst>
            </p:cNvPr>
            <p:cNvPicPr>
              <a:picLocks noChangeAspect="1"/>
            </p:cNvPicPr>
            <p:nvPr/>
          </p:nvPicPr>
          <p:blipFill>
            <a:blip r:embed="rId4"/>
            <a:stretch>
              <a:fillRect/>
            </a:stretch>
          </p:blipFill>
          <p:spPr>
            <a:xfrm>
              <a:off x="2053233" y="4228733"/>
              <a:ext cx="4496427" cy="2629267"/>
            </a:xfrm>
            <a:prstGeom prst="rect">
              <a:avLst/>
            </a:prstGeom>
          </p:spPr>
        </p:pic>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0F94768A-AE2A-49F7-A397-5357F6C36C42}"/>
                    </a:ext>
                  </a:extLst>
                </p:cNvPr>
                <p:cNvSpPr txBox="1"/>
                <p:nvPr/>
              </p:nvSpPr>
              <p:spPr>
                <a:xfrm>
                  <a:off x="5586950" y="4340087"/>
                  <a:ext cx="50905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solidFill>
                              <a:srgbClr val="2D8F1D"/>
                            </a:solidFill>
                            <a:latin typeface="Cambria Math" panose="02040503050406030204" pitchFamily="18" charset="0"/>
                          </a:rPr>
                          <m:t>𝑓</m:t>
                        </m:r>
                        <m:r>
                          <a:rPr lang="pt-BR" b="0" i="1" smtClean="0">
                            <a:solidFill>
                              <a:srgbClr val="2D8F1D"/>
                            </a:solidFill>
                            <a:latin typeface="Cambria Math" panose="02040503050406030204" pitchFamily="18" charset="0"/>
                          </a:rPr>
                          <m:t>(</m:t>
                        </m:r>
                        <m:r>
                          <a:rPr lang="pt-BR" b="0" i="1" smtClean="0">
                            <a:solidFill>
                              <a:srgbClr val="2D8F1D"/>
                            </a:solidFill>
                            <a:latin typeface="Cambria Math" panose="02040503050406030204" pitchFamily="18" charset="0"/>
                          </a:rPr>
                          <m:t>𝑥</m:t>
                        </m:r>
                        <m:r>
                          <a:rPr lang="pt-BR" b="0" i="1" smtClean="0">
                            <a:solidFill>
                              <a:srgbClr val="2D8F1D"/>
                            </a:solidFill>
                            <a:latin typeface="Cambria Math" panose="02040503050406030204" pitchFamily="18" charset="0"/>
                          </a:rPr>
                          <m:t>)</m:t>
                        </m:r>
                      </m:oMath>
                    </m:oMathPara>
                  </a14:m>
                  <a:endParaRPr lang="en-US" dirty="0">
                    <a:solidFill>
                      <a:srgbClr val="2D8F1D"/>
                    </a:solidFill>
                  </a:endParaRPr>
                </a:p>
              </p:txBody>
            </p:sp>
          </mc:Choice>
          <mc:Fallback>
            <p:sp>
              <p:nvSpPr>
                <p:cNvPr id="12" name="CaixaDeTexto 11">
                  <a:extLst>
                    <a:ext uri="{FF2B5EF4-FFF2-40B4-BE49-F238E27FC236}">
                      <a16:creationId xmlns:a16="http://schemas.microsoft.com/office/drawing/2014/main" id="{0F94768A-AE2A-49F7-A397-5357F6C36C42}"/>
                    </a:ext>
                  </a:extLst>
                </p:cNvPr>
                <p:cNvSpPr txBox="1">
                  <a:spLocks noRot="1" noChangeAspect="1" noMove="1" noResize="1" noEditPoints="1" noAdjustHandles="1" noChangeArrowheads="1" noChangeShapeType="1" noTextEdit="1"/>
                </p:cNvSpPr>
                <p:nvPr/>
              </p:nvSpPr>
              <p:spPr>
                <a:xfrm>
                  <a:off x="5586950" y="4340087"/>
                  <a:ext cx="509050" cy="276999"/>
                </a:xfrm>
                <a:prstGeom prst="rect">
                  <a:avLst/>
                </a:prstGeom>
                <a:blipFill>
                  <a:blip r:embed="rId5"/>
                  <a:stretch>
                    <a:fillRect l="-15476" t="-2222" r="-15476"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aixaDeTexto 20">
                  <a:extLst>
                    <a:ext uri="{FF2B5EF4-FFF2-40B4-BE49-F238E27FC236}">
                      <a16:creationId xmlns:a16="http://schemas.microsoft.com/office/drawing/2014/main" id="{ED0E1FD6-4FC6-4CA1-A6BF-AC129FB5E3E1}"/>
                    </a:ext>
                  </a:extLst>
                </p:cNvPr>
                <p:cNvSpPr txBox="1"/>
                <p:nvPr/>
              </p:nvSpPr>
              <p:spPr>
                <a:xfrm>
                  <a:off x="6347332" y="4340086"/>
                  <a:ext cx="10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solidFill>
                              <a:srgbClr val="2A2FF8"/>
                            </a:solidFill>
                            <a:latin typeface="Cambria Math" panose="02040503050406030204" pitchFamily="18" charset="0"/>
                          </a:rPr>
                          <m:t>𝑓</m:t>
                        </m:r>
                        <m:d>
                          <m:dPr>
                            <m:ctrlPr>
                              <a:rPr lang="pt-BR" b="0" i="1" smtClean="0">
                                <a:solidFill>
                                  <a:srgbClr val="2A2FF8"/>
                                </a:solidFill>
                                <a:latin typeface="Cambria Math" panose="02040503050406030204" pitchFamily="18" charset="0"/>
                              </a:rPr>
                            </m:ctrlPr>
                          </m:dPr>
                          <m:e>
                            <m:r>
                              <a:rPr lang="pt-BR" b="0" i="1" smtClean="0">
                                <a:solidFill>
                                  <a:srgbClr val="2A2FF8"/>
                                </a:solidFill>
                                <a:latin typeface="Cambria Math" panose="02040503050406030204" pitchFamily="18" charset="0"/>
                              </a:rPr>
                              <m:t>𝑥</m:t>
                            </m:r>
                          </m:e>
                        </m:d>
                        <m:r>
                          <a:rPr lang="pt-BR" b="0" i="1" smtClean="0">
                            <a:solidFill>
                              <a:srgbClr val="2A2FF8"/>
                            </a:solidFill>
                            <a:latin typeface="Cambria Math" panose="02040503050406030204" pitchFamily="18" charset="0"/>
                          </a:rPr>
                          <m:t>−0.1</m:t>
                        </m:r>
                      </m:oMath>
                    </m:oMathPara>
                  </a14:m>
                  <a:endParaRPr lang="en-US" dirty="0">
                    <a:solidFill>
                      <a:srgbClr val="2A2FF8"/>
                    </a:solidFill>
                  </a:endParaRPr>
                </a:p>
              </p:txBody>
            </p:sp>
          </mc:Choice>
          <mc:Fallback>
            <p:sp>
              <p:nvSpPr>
                <p:cNvPr id="21" name="CaixaDeTexto 20">
                  <a:extLst>
                    <a:ext uri="{FF2B5EF4-FFF2-40B4-BE49-F238E27FC236}">
                      <a16:creationId xmlns:a16="http://schemas.microsoft.com/office/drawing/2014/main" id="{ED0E1FD6-4FC6-4CA1-A6BF-AC129FB5E3E1}"/>
                    </a:ext>
                  </a:extLst>
                </p:cNvPr>
                <p:cNvSpPr txBox="1">
                  <a:spLocks noRot="1" noChangeAspect="1" noMove="1" noResize="1" noEditPoints="1" noAdjustHandles="1" noChangeArrowheads="1" noChangeShapeType="1" noTextEdit="1"/>
                </p:cNvSpPr>
                <p:nvPr/>
              </p:nvSpPr>
              <p:spPr>
                <a:xfrm>
                  <a:off x="6347332" y="4340086"/>
                  <a:ext cx="1088568" cy="276999"/>
                </a:xfrm>
                <a:prstGeom prst="rect">
                  <a:avLst/>
                </a:prstGeom>
                <a:blipFill>
                  <a:blip r:embed="rId6"/>
                  <a:stretch>
                    <a:fillRect l="-7263" t="-2222" r="-5028" b="-35556"/>
                  </a:stretch>
                </a:blipFill>
              </p:spPr>
              <p:txBody>
                <a:bodyPr/>
                <a:lstStyle/>
                <a:p>
                  <a:r>
                    <a:rPr lang="en-US">
                      <a:noFill/>
                    </a:rPr>
                    <a:t> </a:t>
                  </a:r>
                </a:p>
              </p:txBody>
            </p:sp>
          </mc:Fallback>
        </mc:AlternateContent>
      </p:grpSp>
    </p:spTree>
    <p:extLst>
      <p:ext uri="{BB962C8B-B14F-4D97-AF65-F5344CB8AC3E}">
        <p14:creationId xmlns:p14="http://schemas.microsoft.com/office/powerpoint/2010/main" val="195693390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 name="Retângulo 1">
            <a:extLst>
              <a:ext uri="{FF2B5EF4-FFF2-40B4-BE49-F238E27FC236}">
                <a16:creationId xmlns:a16="http://schemas.microsoft.com/office/drawing/2014/main" id="{50D6DAB2-9191-4BF0-8902-1FCC6B0CB971}"/>
              </a:ext>
            </a:extLst>
          </p:cNvPr>
          <p:cNvSpPr/>
          <p:nvPr/>
        </p:nvSpPr>
        <p:spPr>
          <a:xfrm>
            <a:off x="4848063" y="360812"/>
            <a:ext cx="4140877" cy="400110"/>
          </a:xfrm>
          <a:prstGeom prst="rect">
            <a:avLst/>
          </a:prstGeom>
        </p:spPr>
        <p:txBody>
          <a:bodyPr wrap="none">
            <a:spAutoFit/>
          </a:bodyPr>
          <a:lstStyle/>
          <a:p>
            <a:pPr algn="ctr"/>
            <a:r>
              <a:rPr lang="pt-BR" sz="2000" dirty="0">
                <a:latin typeface="Trebuchet MS" panose="020B0603020202020204" pitchFamily="34" charset="0"/>
              </a:rPr>
              <a:t>I. O que é um sólido de revolução?</a:t>
            </a:r>
          </a:p>
        </p:txBody>
      </p:sp>
      <p:sp>
        <p:nvSpPr>
          <p:cNvPr id="5" name="CaixaDeTexto 4">
            <a:extLst>
              <a:ext uri="{FF2B5EF4-FFF2-40B4-BE49-F238E27FC236}">
                <a16:creationId xmlns:a16="http://schemas.microsoft.com/office/drawing/2014/main" id="{5AC628EF-9BD7-4B02-8E79-DE926236E4A5}"/>
              </a:ext>
            </a:extLst>
          </p:cNvPr>
          <p:cNvSpPr txBox="1"/>
          <p:nvPr/>
        </p:nvSpPr>
        <p:spPr>
          <a:xfrm>
            <a:off x="2299999" y="990741"/>
            <a:ext cx="9716237" cy="338554"/>
          </a:xfrm>
          <a:prstGeom prst="rect">
            <a:avLst/>
          </a:prstGeom>
          <a:noFill/>
        </p:spPr>
        <p:txBody>
          <a:bodyPr wrap="square" rtlCol="0">
            <a:spAutoFit/>
          </a:bodyPr>
          <a:lstStyle/>
          <a:p>
            <a:r>
              <a:rPr lang="en-US" sz="1600" dirty="0">
                <a:latin typeface="Trebuchet MS" panose="020B0603020202020204" pitchFamily="34" charset="0"/>
              </a:rPr>
              <a:t>Dada </a:t>
            </a:r>
            <a:r>
              <a:rPr lang="en-US" sz="1600" dirty="0" err="1">
                <a:latin typeface="Trebuchet MS" panose="020B0603020202020204" pitchFamily="34" charset="0"/>
              </a:rPr>
              <a:t>uma</a:t>
            </a:r>
            <a:r>
              <a:rPr lang="en-US" sz="1600" dirty="0">
                <a:latin typeface="Trebuchet MS" panose="020B0603020202020204" pitchFamily="34" charset="0"/>
              </a:rPr>
              <a:t> </a:t>
            </a:r>
            <a:r>
              <a:rPr lang="en-US" sz="1600" dirty="0" err="1">
                <a:latin typeface="Trebuchet MS" panose="020B0603020202020204" pitchFamily="34" charset="0"/>
              </a:rPr>
              <a:t>figura</a:t>
            </a:r>
            <a:r>
              <a:rPr lang="en-US" sz="1600" dirty="0">
                <a:latin typeface="Trebuchet MS" panose="020B0603020202020204" pitchFamily="34" charset="0"/>
              </a:rPr>
              <a:t> que </a:t>
            </a:r>
            <a:r>
              <a:rPr lang="en-US" sz="1600" dirty="0" err="1">
                <a:latin typeface="Trebuchet MS" panose="020B0603020202020204" pitchFamily="34" charset="0"/>
              </a:rPr>
              <a:t>possa</a:t>
            </a:r>
            <a:r>
              <a:rPr lang="en-US" sz="1600" dirty="0">
                <a:latin typeface="Trebuchet MS" panose="020B0603020202020204" pitchFamily="34" charset="0"/>
              </a:rPr>
              <a:t> ser </a:t>
            </a:r>
            <a:r>
              <a:rPr lang="en-US" sz="1600" dirty="0" err="1">
                <a:latin typeface="Trebuchet MS" panose="020B0603020202020204" pitchFamily="34" charset="0"/>
              </a:rPr>
              <a:t>representada</a:t>
            </a:r>
            <a:r>
              <a:rPr lang="en-US" sz="1600" dirty="0">
                <a:latin typeface="Trebuchet MS" panose="020B0603020202020204" pitchFamily="34" charset="0"/>
              </a:rPr>
              <a:t> </a:t>
            </a:r>
            <a:r>
              <a:rPr lang="en-US" sz="1600" dirty="0" err="1">
                <a:latin typeface="Trebuchet MS" panose="020B0603020202020204" pitchFamily="34" charset="0"/>
              </a:rPr>
              <a:t>em</a:t>
            </a:r>
            <a:r>
              <a:rPr lang="en-US" sz="1600" dirty="0">
                <a:latin typeface="Trebuchet MS" panose="020B0603020202020204" pitchFamily="34" charset="0"/>
              </a:rPr>
              <a:t> um </a:t>
            </a:r>
            <a:r>
              <a:rPr lang="en-US" sz="1600" dirty="0" err="1">
                <a:latin typeface="Trebuchet MS" panose="020B0603020202020204" pitchFamily="34" charset="0"/>
              </a:rPr>
              <a:t>plano</a:t>
            </a:r>
            <a:r>
              <a:rPr lang="en-US" sz="1600" dirty="0">
                <a:latin typeface="Trebuchet MS" panose="020B0603020202020204" pitchFamily="34" charset="0"/>
              </a:rPr>
              <a:t> bidimensional, </a:t>
            </a:r>
            <a:r>
              <a:rPr lang="en-US" sz="1600" dirty="0" err="1">
                <a:latin typeface="Trebuchet MS" panose="020B0603020202020204" pitchFamily="34" charset="0"/>
              </a:rPr>
              <a:t>nesse</a:t>
            </a:r>
            <a:r>
              <a:rPr lang="en-US" sz="1600" dirty="0">
                <a:latin typeface="Trebuchet MS" panose="020B0603020202020204" pitchFamily="34" charset="0"/>
              </a:rPr>
              <a:t> </a:t>
            </a:r>
            <a:r>
              <a:rPr lang="en-US" sz="1600" dirty="0" err="1">
                <a:latin typeface="Trebuchet MS" panose="020B0603020202020204" pitchFamily="34" charset="0"/>
              </a:rPr>
              <a:t>caso</a:t>
            </a:r>
            <a:r>
              <a:rPr lang="en-US" sz="1600" dirty="0">
                <a:latin typeface="Trebuchet MS" panose="020B0603020202020204" pitchFamily="34" charset="0"/>
              </a:rPr>
              <a:t> o </a:t>
            </a:r>
            <a:r>
              <a:rPr lang="en-US" sz="1600" dirty="0" err="1">
                <a:latin typeface="Trebuchet MS" panose="020B0603020202020204" pitchFamily="34" charset="0"/>
              </a:rPr>
              <a:t>Gráfico</a:t>
            </a:r>
            <a:r>
              <a:rPr lang="en-US" sz="1600" dirty="0">
                <a:latin typeface="Trebuchet MS" panose="020B0603020202020204" pitchFamily="34" charset="0"/>
              </a:rPr>
              <a:t> I:</a:t>
            </a:r>
          </a:p>
        </p:txBody>
      </p:sp>
      <p:pic>
        <p:nvPicPr>
          <p:cNvPr id="8" name="Imagem 7">
            <a:extLst>
              <a:ext uri="{FF2B5EF4-FFF2-40B4-BE49-F238E27FC236}">
                <a16:creationId xmlns:a16="http://schemas.microsoft.com/office/drawing/2014/main" id="{3B835DBD-EA4F-49F3-9058-D2D6D52BFD08}"/>
              </a:ext>
            </a:extLst>
          </p:cNvPr>
          <p:cNvPicPr>
            <a:picLocks noChangeAspect="1"/>
          </p:cNvPicPr>
          <p:nvPr/>
        </p:nvPicPr>
        <p:blipFill rotWithShape="1">
          <a:blip r:embed="rId3"/>
          <a:srcRect l="10466" t="6725" r="7097" b="19426"/>
          <a:stretch/>
        </p:blipFill>
        <p:spPr>
          <a:xfrm>
            <a:off x="2061439" y="3466995"/>
            <a:ext cx="3109424" cy="1881013"/>
          </a:xfrm>
          <a:prstGeom prst="rect">
            <a:avLst/>
          </a:prstGeom>
        </p:spPr>
      </p:pic>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B4EA820A-44F9-4EAA-A4D8-BC16B1455B20}"/>
                  </a:ext>
                </a:extLst>
              </p:cNvPr>
              <p:cNvSpPr/>
              <p:nvPr/>
            </p:nvSpPr>
            <p:spPr>
              <a:xfrm>
                <a:off x="1719695" y="1509992"/>
                <a:ext cx="10397611" cy="830997"/>
              </a:xfrm>
              <a:prstGeom prst="rect">
                <a:avLst/>
              </a:prstGeom>
            </p:spPr>
            <p:txBody>
              <a:bodyPr wrap="square">
                <a:spAutoFit/>
              </a:bodyPr>
              <a:lstStyle/>
              <a:p>
                <a:pPr algn="just"/>
                <a:r>
                  <a:rPr lang="en-US" sz="1600" dirty="0" err="1">
                    <a:latin typeface="Trebuchet MS" panose="020B0603020202020204" pitchFamily="34" charset="0"/>
                  </a:rPr>
                  <a:t>Ao</a:t>
                </a:r>
                <a:r>
                  <a:rPr lang="en-US" sz="1600" dirty="0">
                    <a:latin typeface="Trebuchet MS" panose="020B0603020202020204" pitchFamily="34" charset="0"/>
                  </a:rPr>
                  <a:t> </a:t>
                </a:r>
                <a:r>
                  <a:rPr lang="en-US" sz="1600" dirty="0" err="1">
                    <a:latin typeface="Trebuchet MS" panose="020B0603020202020204" pitchFamily="34" charset="0"/>
                  </a:rPr>
                  <a:t>rotacionar</a:t>
                </a:r>
                <a:r>
                  <a:rPr lang="en-US" sz="1600" dirty="0">
                    <a:latin typeface="Trebuchet MS" panose="020B0603020202020204" pitchFamily="34" charset="0"/>
                  </a:rPr>
                  <a:t> </a:t>
                </a:r>
                <a:r>
                  <a:rPr lang="en-US" sz="1600" dirty="0" err="1">
                    <a:latin typeface="Trebuchet MS" panose="020B0603020202020204" pitchFamily="34" charset="0"/>
                  </a:rPr>
                  <a:t>essa</a:t>
                </a:r>
                <a:r>
                  <a:rPr lang="en-US" sz="1600" dirty="0">
                    <a:latin typeface="Trebuchet MS" panose="020B0603020202020204" pitchFamily="34" charset="0"/>
                  </a:rPr>
                  <a:t> </a:t>
                </a:r>
                <a:r>
                  <a:rPr lang="en-US" sz="1600" dirty="0" err="1">
                    <a:latin typeface="Trebuchet MS" panose="020B0603020202020204" pitchFamily="34" charset="0"/>
                  </a:rPr>
                  <a:t>figura</a:t>
                </a:r>
                <a:r>
                  <a:rPr lang="en-US" sz="1600" dirty="0">
                    <a:latin typeface="Trebuchet MS" panose="020B0603020202020204" pitchFamily="34" charset="0"/>
                  </a:rPr>
                  <a:t> </a:t>
                </a:r>
                <a:r>
                  <a:rPr lang="en-US" sz="1600" dirty="0" err="1">
                    <a:latin typeface="Trebuchet MS" panose="020B0603020202020204" pitchFamily="34" charset="0"/>
                  </a:rPr>
                  <a:t>em</a:t>
                </a:r>
                <a:r>
                  <a:rPr lang="en-US" sz="1600" dirty="0">
                    <a:latin typeface="Trebuchet MS" panose="020B0603020202020204" pitchFamily="34" charset="0"/>
                  </a:rPr>
                  <a:t> </a:t>
                </a:r>
                <a:r>
                  <a:rPr lang="en-US" sz="1600" dirty="0" err="1">
                    <a:latin typeface="Trebuchet MS" panose="020B0603020202020204" pitchFamily="34" charset="0"/>
                  </a:rPr>
                  <a:t>relação</a:t>
                </a:r>
                <a:r>
                  <a:rPr lang="en-US" sz="1600" dirty="0">
                    <a:latin typeface="Trebuchet MS" panose="020B0603020202020204" pitchFamily="34" charset="0"/>
                  </a:rPr>
                  <a:t> a um </a:t>
                </a:r>
                <a:r>
                  <a:rPr lang="en-US" sz="1600" dirty="0" err="1">
                    <a:latin typeface="Trebuchet MS" panose="020B0603020202020204" pitchFamily="34" charset="0"/>
                  </a:rPr>
                  <a:t>eixo</a:t>
                </a:r>
                <a:r>
                  <a:rPr lang="en-US" sz="1600" dirty="0">
                    <a:latin typeface="Trebuchet MS" panose="020B0603020202020204" pitchFamily="34" charset="0"/>
                  </a:rPr>
                  <a:t> </a:t>
                </a:r>
                <a:r>
                  <a:rPr lang="en-US" sz="1600" dirty="0" err="1">
                    <a:latin typeface="Trebuchet MS" panose="020B0603020202020204" pitchFamily="34" charset="0"/>
                  </a:rPr>
                  <a:t>paralelo</a:t>
                </a:r>
                <a:r>
                  <a:rPr lang="en-US" sz="1600" dirty="0">
                    <a:latin typeface="Trebuchet MS" panose="020B0603020202020204" pitchFamily="34" charset="0"/>
                  </a:rPr>
                  <a:t> a </a:t>
                </a:r>
                <a:r>
                  <a:rPr lang="en-US" sz="1600" dirty="0" err="1">
                    <a:latin typeface="Trebuchet MS" panose="020B0603020202020204" pitchFamily="34" charset="0"/>
                  </a:rPr>
                  <a:t>ela</a:t>
                </a:r>
                <a:r>
                  <a:rPr lang="en-US" sz="1600" dirty="0">
                    <a:latin typeface="Trebuchet MS" panose="020B0603020202020204" pitchFamily="34" charset="0"/>
                  </a:rPr>
                  <a:t> </a:t>
                </a:r>
                <a:r>
                  <a:rPr lang="en-US" sz="1600" dirty="0" err="1">
                    <a:latin typeface="Trebuchet MS" panose="020B0603020202020204" pitchFamily="34" charset="0"/>
                  </a:rPr>
                  <a:t>mesma</a:t>
                </a:r>
                <a:r>
                  <a:rPr lang="en-US" sz="1600" dirty="0">
                    <a:latin typeface="Trebuchet MS" panose="020B0603020202020204" pitchFamily="34" charset="0"/>
                  </a:rPr>
                  <a:t> e </a:t>
                </a:r>
                <a:r>
                  <a:rPr lang="en-US" sz="1600" dirty="0" err="1">
                    <a:latin typeface="Trebuchet MS" panose="020B0603020202020204" pitchFamily="34" charset="0"/>
                  </a:rPr>
                  <a:t>ao</a:t>
                </a:r>
                <a:r>
                  <a:rPr lang="en-US" sz="1600" dirty="0">
                    <a:latin typeface="Trebuchet MS" panose="020B0603020202020204" pitchFamily="34" charset="0"/>
                  </a:rPr>
                  <a:t> </a:t>
                </a:r>
                <a:r>
                  <a:rPr lang="en-US" sz="1600" dirty="0" err="1">
                    <a:latin typeface="Trebuchet MS" panose="020B0603020202020204" pitchFamily="34" charset="0"/>
                  </a:rPr>
                  <a:t>fotografar</a:t>
                </a:r>
                <a:r>
                  <a:rPr lang="en-US" sz="1600" dirty="0">
                    <a:latin typeface="Trebuchet MS" panose="020B0603020202020204" pitchFamily="34" charset="0"/>
                  </a:rPr>
                  <a:t> </a:t>
                </a:r>
                <a:r>
                  <a:rPr lang="en-US" sz="1600" dirty="0" err="1">
                    <a:latin typeface="Trebuchet MS" panose="020B0603020202020204" pitchFamily="34" charset="0"/>
                  </a:rPr>
                  <a:t>cada</a:t>
                </a:r>
                <a:r>
                  <a:rPr lang="en-US" sz="1600" dirty="0">
                    <a:latin typeface="Trebuchet MS" panose="020B0603020202020204" pitchFamily="34" charset="0"/>
                  </a:rPr>
                  <a:t> </a:t>
                </a:r>
                <a:r>
                  <a:rPr lang="en-US" sz="1600" dirty="0" err="1">
                    <a:latin typeface="Trebuchet MS" panose="020B0603020202020204" pitchFamily="34" charset="0"/>
                  </a:rPr>
                  <a:t>posição</a:t>
                </a:r>
                <a:r>
                  <a:rPr lang="en-US" sz="1600" dirty="0">
                    <a:latin typeface="Trebuchet MS" panose="020B0603020202020204" pitchFamily="34" charset="0"/>
                  </a:rPr>
                  <a:t> </a:t>
                </a:r>
                <a:r>
                  <a:rPr lang="en-US" sz="1600" dirty="0" err="1">
                    <a:latin typeface="Trebuchet MS" panose="020B0603020202020204" pitchFamily="34" charset="0"/>
                  </a:rPr>
                  <a:t>dela</a:t>
                </a:r>
                <a:r>
                  <a:rPr lang="en-US" sz="1600" dirty="0">
                    <a:latin typeface="Trebuchet MS" panose="020B0603020202020204" pitchFamily="34" charset="0"/>
                  </a:rPr>
                  <a:t> no </a:t>
                </a:r>
                <a:r>
                  <a:rPr lang="en-US" sz="1600" dirty="0" err="1">
                    <a:latin typeface="Trebuchet MS" panose="020B0603020202020204" pitchFamily="34" charset="0"/>
                  </a:rPr>
                  <a:t>intervalo</a:t>
                </a:r>
                <a:r>
                  <a:rPr lang="en-US" sz="1600" dirty="0">
                    <a:latin typeface="Trebuchet MS" panose="020B0603020202020204" pitchFamily="34" charset="0"/>
                  </a:rPr>
                  <a:t> de </a:t>
                </a:r>
                <a:r>
                  <a:rPr lang="en-US" sz="1600" dirty="0" err="1">
                    <a:latin typeface="Trebuchet MS" panose="020B0603020202020204" pitchFamily="34" charset="0"/>
                  </a:rPr>
                  <a:t>uma</a:t>
                </a:r>
                <a:r>
                  <a:rPr lang="en-US" sz="1600" dirty="0">
                    <a:latin typeface="Trebuchet MS" panose="020B0603020202020204" pitchFamily="34" charset="0"/>
                  </a:rPr>
                  <a:t> </a:t>
                </a:r>
                <a:r>
                  <a:rPr lang="en-US" sz="1600" dirty="0" err="1">
                    <a:latin typeface="Trebuchet MS" panose="020B0603020202020204" pitchFamily="34" charset="0"/>
                  </a:rPr>
                  <a:t>volta</a:t>
                </a:r>
                <a:r>
                  <a:rPr lang="en-US" sz="1600" dirty="0">
                    <a:latin typeface="Trebuchet MS" panose="020B0603020202020204" pitchFamily="34" charset="0"/>
                  </a:rPr>
                  <a:t> {0, 2</a:t>
                </a:r>
                <a14:m>
                  <m:oMath xmlns:m="http://schemas.openxmlformats.org/officeDocument/2006/math">
                    <m:r>
                      <a:rPr lang="pt-BR" sz="1600" i="1" dirty="0">
                        <a:latin typeface="Cambria Math" panose="02040503050406030204" pitchFamily="18" charset="0"/>
                      </a:rPr>
                      <m:t>𝜋</m:t>
                    </m:r>
                  </m:oMath>
                </a14:m>
                <a:r>
                  <a:rPr lang="pt-BR" sz="1600" dirty="0">
                    <a:latin typeface="Trebuchet MS" panose="020B0603020202020204" pitchFamily="34" charset="0"/>
                  </a:rPr>
                  <a:t>} em radianos ou {0,360°} em graus e juntar todas as fotos em uma, obteríamos o equivalente a um sólido tridimensional, a esse sólido atribuímos o nome de sólido de revolução</a:t>
                </a:r>
              </a:p>
            </p:txBody>
          </p:sp>
        </mc:Choice>
        <mc:Fallback xmlns="">
          <p:sp>
            <p:nvSpPr>
              <p:cNvPr id="9" name="Retângulo 8">
                <a:extLst>
                  <a:ext uri="{FF2B5EF4-FFF2-40B4-BE49-F238E27FC236}">
                    <a16:creationId xmlns:a16="http://schemas.microsoft.com/office/drawing/2014/main" id="{B4EA820A-44F9-4EAA-A4D8-BC16B1455B20}"/>
                  </a:ext>
                </a:extLst>
              </p:cNvPr>
              <p:cNvSpPr>
                <a:spLocks noRot="1" noChangeAspect="1" noMove="1" noResize="1" noEditPoints="1" noAdjustHandles="1" noChangeArrowheads="1" noChangeShapeType="1" noTextEdit="1"/>
              </p:cNvSpPr>
              <p:nvPr/>
            </p:nvSpPr>
            <p:spPr>
              <a:xfrm>
                <a:off x="1719695" y="1509992"/>
                <a:ext cx="10397611" cy="830997"/>
              </a:xfrm>
              <a:prstGeom prst="rect">
                <a:avLst/>
              </a:prstGeom>
              <a:blipFill>
                <a:blip r:embed="rId4"/>
                <a:stretch>
                  <a:fillRect l="-293" t="-2941" r="-352" b="-8088"/>
                </a:stretch>
              </a:blipFill>
            </p:spPr>
            <p:txBody>
              <a:bodyPr/>
              <a:lstStyle/>
              <a:p>
                <a:r>
                  <a:rPr lang="en-US">
                    <a:noFill/>
                  </a:rPr>
                  <a:t> </a:t>
                </a:r>
              </a:p>
            </p:txBody>
          </p:sp>
        </mc:Fallback>
      </mc:AlternateContent>
      <p:sp>
        <p:nvSpPr>
          <p:cNvPr id="17" name="Retângulo 16">
            <a:extLst>
              <a:ext uri="{FF2B5EF4-FFF2-40B4-BE49-F238E27FC236}">
                <a16:creationId xmlns:a16="http://schemas.microsoft.com/office/drawing/2014/main" id="{D399D946-0386-4068-B6AD-FF676209186B}"/>
              </a:ext>
            </a:extLst>
          </p:cNvPr>
          <p:cNvSpPr/>
          <p:nvPr/>
        </p:nvSpPr>
        <p:spPr>
          <a:xfrm>
            <a:off x="5385049" y="2718917"/>
            <a:ext cx="3023832" cy="584775"/>
          </a:xfrm>
          <a:prstGeom prst="rect">
            <a:avLst/>
          </a:prstGeom>
        </p:spPr>
        <p:txBody>
          <a:bodyPr wrap="square">
            <a:spAutoFit/>
          </a:bodyPr>
          <a:lstStyle/>
          <a:p>
            <a:pPr algn="ctr"/>
            <a:r>
              <a:rPr lang="pt-BR" sz="1600" dirty="0">
                <a:latin typeface="Trebuchet MS" panose="020B0603020202020204" pitchFamily="34" charset="0"/>
              </a:rPr>
              <a:t>Integrando em x e rotacionando em torno de x:</a:t>
            </a:r>
          </a:p>
        </p:txBody>
      </p:sp>
      <p:sp>
        <p:nvSpPr>
          <p:cNvPr id="19" name="Retângulo 18">
            <a:extLst>
              <a:ext uri="{FF2B5EF4-FFF2-40B4-BE49-F238E27FC236}">
                <a16:creationId xmlns:a16="http://schemas.microsoft.com/office/drawing/2014/main" id="{002C5B9E-02BF-4ED7-83C8-5E99919315E9}"/>
              </a:ext>
            </a:extLst>
          </p:cNvPr>
          <p:cNvSpPr/>
          <p:nvPr/>
        </p:nvSpPr>
        <p:spPr>
          <a:xfrm>
            <a:off x="8327302" y="2718917"/>
            <a:ext cx="3023832" cy="584775"/>
          </a:xfrm>
          <a:prstGeom prst="rect">
            <a:avLst/>
          </a:prstGeom>
        </p:spPr>
        <p:txBody>
          <a:bodyPr wrap="square">
            <a:spAutoFit/>
          </a:bodyPr>
          <a:lstStyle/>
          <a:p>
            <a:pPr algn="ctr"/>
            <a:r>
              <a:rPr lang="pt-BR" sz="1600" dirty="0">
                <a:latin typeface="Trebuchet MS" panose="020B0603020202020204" pitchFamily="34" charset="0"/>
              </a:rPr>
              <a:t>Integrando em y e rotacionando em torno de y*:</a:t>
            </a:r>
          </a:p>
        </p:txBody>
      </p:sp>
      <p:pic>
        <p:nvPicPr>
          <p:cNvPr id="22" name="Imagem 21">
            <a:extLst>
              <a:ext uri="{FF2B5EF4-FFF2-40B4-BE49-F238E27FC236}">
                <a16:creationId xmlns:a16="http://schemas.microsoft.com/office/drawing/2014/main" id="{C85A916B-DC47-4CC8-9775-56426EAFAA55}"/>
              </a:ext>
            </a:extLst>
          </p:cNvPr>
          <p:cNvPicPr>
            <a:picLocks noChangeAspect="1"/>
          </p:cNvPicPr>
          <p:nvPr/>
        </p:nvPicPr>
        <p:blipFill rotWithShape="1">
          <a:blip r:embed="rId5"/>
          <a:srcRect t="4641"/>
          <a:stretch/>
        </p:blipFill>
        <p:spPr>
          <a:xfrm>
            <a:off x="5767137" y="3303692"/>
            <a:ext cx="2259656" cy="2700000"/>
          </a:xfrm>
          <a:prstGeom prst="rect">
            <a:avLst/>
          </a:prstGeom>
        </p:spPr>
      </p:pic>
      <p:pic>
        <p:nvPicPr>
          <p:cNvPr id="23" name="Imagem 22">
            <a:extLst>
              <a:ext uri="{FF2B5EF4-FFF2-40B4-BE49-F238E27FC236}">
                <a16:creationId xmlns:a16="http://schemas.microsoft.com/office/drawing/2014/main" id="{F9D81071-21ED-4AE8-84A2-EC72DEF38811}"/>
              </a:ext>
            </a:extLst>
          </p:cNvPr>
          <p:cNvPicPr>
            <a:picLocks noChangeAspect="1"/>
          </p:cNvPicPr>
          <p:nvPr/>
        </p:nvPicPr>
        <p:blipFill>
          <a:blip r:embed="rId6"/>
          <a:stretch>
            <a:fillRect/>
          </a:stretch>
        </p:blipFill>
        <p:spPr>
          <a:xfrm>
            <a:off x="7967407" y="3670988"/>
            <a:ext cx="3828027" cy="2332704"/>
          </a:xfrm>
          <a:prstGeom prst="rect">
            <a:avLst/>
          </a:prstGeom>
        </p:spPr>
      </p:pic>
      <p:sp>
        <p:nvSpPr>
          <p:cNvPr id="20" name="Retângulo 19">
            <a:extLst>
              <a:ext uri="{FF2B5EF4-FFF2-40B4-BE49-F238E27FC236}">
                <a16:creationId xmlns:a16="http://schemas.microsoft.com/office/drawing/2014/main" id="{D2B7F789-0510-4B7C-9230-72F23A438A5A}"/>
              </a:ext>
            </a:extLst>
          </p:cNvPr>
          <p:cNvSpPr/>
          <p:nvPr/>
        </p:nvSpPr>
        <p:spPr>
          <a:xfrm>
            <a:off x="7854295" y="5987584"/>
            <a:ext cx="4054249" cy="830997"/>
          </a:xfrm>
          <a:prstGeom prst="rect">
            <a:avLst/>
          </a:prstGeom>
          <a:ln>
            <a:solidFill>
              <a:srgbClr val="FF0000"/>
            </a:solidFill>
          </a:ln>
        </p:spPr>
        <p:txBody>
          <a:bodyPr wrap="square">
            <a:spAutoFit/>
          </a:bodyPr>
          <a:lstStyle/>
          <a:p>
            <a:pPr algn="ctr"/>
            <a:r>
              <a:rPr lang="pt-BR" sz="1600" dirty="0">
                <a:solidFill>
                  <a:srgbClr val="FF0000"/>
                </a:solidFill>
                <a:latin typeface="Trebuchet MS" panose="020B0603020202020204" pitchFamily="34" charset="0"/>
              </a:rPr>
              <a:t>*Integrar e rotacionar em torno de y é o mesmo que integrar e rotacionar a função inversa em torno de x</a:t>
            </a:r>
          </a:p>
        </p:txBody>
      </p:sp>
    </p:spTree>
    <p:extLst>
      <p:ext uri="{BB962C8B-B14F-4D97-AF65-F5344CB8AC3E}">
        <p14:creationId xmlns:p14="http://schemas.microsoft.com/office/powerpoint/2010/main" val="283561692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Retângulo 13">
            <a:extLst>
              <a:ext uri="{FF2B5EF4-FFF2-40B4-BE49-F238E27FC236}">
                <a16:creationId xmlns:a16="http://schemas.microsoft.com/office/drawing/2014/main" id="{9B691C45-8857-4B8C-BE22-9E97A877868D}"/>
              </a:ext>
            </a:extLst>
          </p:cNvPr>
          <p:cNvSpPr/>
          <p:nvPr/>
        </p:nvSpPr>
        <p:spPr>
          <a:xfrm>
            <a:off x="2897945" y="374880"/>
            <a:ext cx="8015980" cy="707886"/>
          </a:xfrm>
          <a:prstGeom prst="rect">
            <a:avLst/>
          </a:prstGeom>
        </p:spPr>
        <p:txBody>
          <a:bodyPr wrap="square">
            <a:spAutoFit/>
          </a:bodyPr>
          <a:lstStyle/>
          <a:p>
            <a:pPr algn="ctr"/>
            <a:r>
              <a:rPr lang="pt-BR" sz="2000" dirty="0">
                <a:latin typeface="Trebuchet MS" panose="020B0603020202020204" pitchFamily="34" charset="0"/>
              </a:rPr>
              <a:t>II. Fazendo o cálculo de áreas e volumes de sólidos de revolução:</a:t>
            </a:r>
          </a:p>
          <a:p>
            <a:pPr algn="ctr"/>
            <a:r>
              <a:rPr lang="pt-BR" sz="2000" dirty="0" err="1">
                <a:solidFill>
                  <a:schemeClr val="tx1">
                    <a:lumMod val="50000"/>
                    <a:lumOff val="50000"/>
                  </a:schemeClr>
                </a:solidFill>
                <a:latin typeface="Trebuchet MS" panose="020B0603020202020204" pitchFamily="34" charset="0"/>
              </a:rPr>
              <a:t>II.I.Estudo</a:t>
            </a:r>
            <a:r>
              <a:rPr lang="pt-BR" sz="2000" dirty="0">
                <a:solidFill>
                  <a:schemeClr val="tx1">
                    <a:lumMod val="50000"/>
                    <a:lumOff val="50000"/>
                  </a:schemeClr>
                </a:solidFill>
                <a:latin typeface="Trebuchet MS" panose="020B0603020202020204" pitchFamily="34" charset="0"/>
              </a:rPr>
              <a:t> de Volumes</a:t>
            </a:r>
            <a:endParaRPr lang="pt-BR" sz="2400" dirty="0">
              <a:solidFill>
                <a:schemeClr val="tx1">
                  <a:lumMod val="50000"/>
                  <a:lumOff val="50000"/>
                </a:schemeClr>
              </a:solidFill>
              <a:latin typeface="Trebuchet MS" panose="020B0603020202020204" pitchFamily="34" charset="0"/>
            </a:endParaRPr>
          </a:p>
        </p:txBody>
      </p:sp>
      <p:sp>
        <p:nvSpPr>
          <p:cNvPr id="7" name="Retângulo 6">
            <a:extLst>
              <a:ext uri="{FF2B5EF4-FFF2-40B4-BE49-F238E27FC236}">
                <a16:creationId xmlns:a16="http://schemas.microsoft.com/office/drawing/2014/main" id="{CA2476D1-20FF-43B5-9BFF-5609C3C1D71B}"/>
              </a:ext>
            </a:extLst>
          </p:cNvPr>
          <p:cNvSpPr/>
          <p:nvPr/>
        </p:nvSpPr>
        <p:spPr>
          <a:xfrm>
            <a:off x="1977358" y="1554088"/>
            <a:ext cx="3776540" cy="1815882"/>
          </a:xfrm>
          <a:prstGeom prst="rect">
            <a:avLst/>
          </a:prstGeom>
        </p:spPr>
        <p:txBody>
          <a:bodyPr wrap="square">
            <a:spAutoFit/>
          </a:bodyPr>
          <a:lstStyle/>
          <a:p>
            <a:pPr algn="just"/>
            <a:r>
              <a:rPr lang="pt-BR" sz="1600" dirty="0">
                <a:solidFill>
                  <a:sysClr val="windowText" lastClr="000000"/>
                </a:solidFill>
                <a:latin typeface="Trebuchet MS" panose="020B0603020202020204" pitchFamily="34" charset="0"/>
              </a:rPr>
              <a:t>No ensino médio aprendemos as fórmulas para calcular a área e o volume de sólidos geométricos, entre eles </a:t>
            </a:r>
            <a:r>
              <a:rPr lang="pt-BR" sz="1600" dirty="0">
                <a:solidFill>
                  <a:srgbClr val="BE0A14"/>
                </a:solidFill>
                <a:highlight>
                  <a:srgbClr val="C0C0C0"/>
                </a:highlight>
                <a:latin typeface="Trebuchet MS" panose="020B0603020202020204" pitchFamily="34" charset="0"/>
              </a:rPr>
              <a:t>cilindros, cones e esferas.</a:t>
            </a:r>
          </a:p>
          <a:p>
            <a:pPr algn="just"/>
            <a:r>
              <a:rPr lang="pt-BR" sz="1600" dirty="0">
                <a:latin typeface="Trebuchet MS" panose="020B0603020202020204" pitchFamily="34" charset="0"/>
              </a:rPr>
              <a:t>Hoje, se tudo der certo vamos aprender como essas formulas foram descobertas</a:t>
            </a:r>
          </a:p>
        </p:txBody>
      </p:sp>
      <p:grpSp>
        <p:nvGrpSpPr>
          <p:cNvPr id="60" name="Agrupar 59">
            <a:extLst>
              <a:ext uri="{FF2B5EF4-FFF2-40B4-BE49-F238E27FC236}">
                <a16:creationId xmlns:a16="http://schemas.microsoft.com/office/drawing/2014/main" id="{DE33C84E-C889-4D9A-A972-5C9E402933C4}"/>
              </a:ext>
            </a:extLst>
          </p:cNvPr>
          <p:cNvGrpSpPr/>
          <p:nvPr/>
        </p:nvGrpSpPr>
        <p:grpSpPr>
          <a:xfrm>
            <a:off x="8310612" y="3429000"/>
            <a:ext cx="2070001" cy="2072246"/>
            <a:chOff x="8310612" y="3429000"/>
            <a:chExt cx="2070001" cy="2072246"/>
          </a:xfrm>
        </p:grpSpPr>
        <p:sp>
          <p:nvSpPr>
            <p:cNvPr id="39" name="Elipse 38">
              <a:extLst>
                <a:ext uri="{FF2B5EF4-FFF2-40B4-BE49-F238E27FC236}">
                  <a16:creationId xmlns:a16="http://schemas.microsoft.com/office/drawing/2014/main" id="{AAB9BB4D-64FD-4DC9-B5D1-E33435C2EF0E}"/>
                </a:ext>
              </a:extLst>
            </p:cNvPr>
            <p:cNvSpPr/>
            <p:nvPr/>
          </p:nvSpPr>
          <p:spPr>
            <a:xfrm>
              <a:off x="8310613" y="3429000"/>
              <a:ext cx="2070000" cy="2069986"/>
            </a:xfrm>
            <a:prstGeom prst="ellipse">
              <a:avLst/>
            </a:prstGeom>
            <a:noFill/>
            <a:ln w="38100">
              <a:solidFill>
                <a:srgbClr val="1D9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o 39">
              <a:extLst>
                <a:ext uri="{FF2B5EF4-FFF2-40B4-BE49-F238E27FC236}">
                  <a16:creationId xmlns:a16="http://schemas.microsoft.com/office/drawing/2014/main" id="{39C8E583-7087-406A-897C-DB81ABA3627E}"/>
                </a:ext>
              </a:extLst>
            </p:cNvPr>
            <p:cNvSpPr/>
            <p:nvPr/>
          </p:nvSpPr>
          <p:spPr>
            <a:xfrm rot="10800000">
              <a:off x="8310613" y="4085858"/>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o 40">
              <a:extLst>
                <a:ext uri="{FF2B5EF4-FFF2-40B4-BE49-F238E27FC236}">
                  <a16:creationId xmlns:a16="http://schemas.microsoft.com/office/drawing/2014/main" id="{A4BCDEB6-69B1-4BAC-B84C-69249EB818DF}"/>
                </a:ext>
              </a:extLst>
            </p:cNvPr>
            <p:cNvSpPr/>
            <p:nvPr/>
          </p:nvSpPr>
          <p:spPr>
            <a:xfrm rot="10800000" flipV="1">
              <a:off x="8310613" y="4096822"/>
              <a:ext cx="2070000" cy="756267"/>
            </a:xfrm>
            <a:prstGeom prst="arc">
              <a:avLst>
                <a:gd name="adj1" fmla="val 10858226"/>
                <a:gd name="adj2" fmla="val 21538962"/>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Corda 42">
              <a:extLst>
                <a:ext uri="{FF2B5EF4-FFF2-40B4-BE49-F238E27FC236}">
                  <a16:creationId xmlns:a16="http://schemas.microsoft.com/office/drawing/2014/main" id="{72A06924-1BC4-4858-BC86-C04FDCCF4794}"/>
                </a:ext>
              </a:extLst>
            </p:cNvPr>
            <p:cNvSpPr/>
            <p:nvPr/>
          </p:nvSpPr>
          <p:spPr>
            <a:xfrm flipH="1">
              <a:off x="8310612" y="3431246"/>
              <a:ext cx="2070000" cy="2070000"/>
            </a:xfrm>
            <a:prstGeom prst="chord">
              <a:avLst>
                <a:gd name="adj1" fmla="val 5327293"/>
                <a:gd name="adj2" fmla="val 1620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Agrupar 51">
            <a:extLst>
              <a:ext uri="{FF2B5EF4-FFF2-40B4-BE49-F238E27FC236}">
                <a16:creationId xmlns:a16="http://schemas.microsoft.com/office/drawing/2014/main" id="{6520C701-FA5D-495F-8CDD-69041D123FBB}"/>
              </a:ext>
            </a:extLst>
          </p:cNvPr>
          <p:cNvGrpSpPr/>
          <p:nvPr/>
        </p:nvGrpSpPr>
        <p:grpSpPr>
          <a:xfrm>
            <a:off x="2647230" y="3560744"/>
            <a:ext cx="2071112" cy="1828424"/>
            <a:chOff x="2681495" y="4295133"/>
            <a:chExt cx="2071112" cy="1828424"/>
          </a:xfrm>
        </p:grpSpPr>
        <p:sp>
          <p:nvSpPr>
            <p:cNvPr id="44" name="Arco 43">
              <a:extLst>
                <a:ext uri="{FF2B5EF4-FFF2-40B4-BE49-F238E27FC236}">
                  <a16:creationId xmlns:a16="http://schemas.microsoft.com/office/drawing/2014/main" id="{08B0A682-751B-4348-BCAB-578D0BC3560F}"/>
                </a:ext>
              </a:extLst>
            </p:cNvPr>
            <p:cNvSpPr/>
            <p:nvPr/>
          </p:nvSpPr>
          <p:spPr>
            <a:xfrm rot="10800000">
              <a:off x="2682607" y="5356326"/>
              <a:ext cx="2070000" cy="756267"/>
            </a:xfrm>
            <a:prstGeom prst="arc">
              <a:avLst>
                <a:gd name="adj1" fmla="val 10858226"/>
                <a:gd name="adj2" fmla="val 1510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o 44">
              <a:extLst>
                <a:ext uri="{FF2B5EF4-FFF2-40B4-BE49-F238E27FC236}">
                  <a16:creationId xmlns:a16="http://schemas.microsoft.com/office/drawing/2014/main" id="{EA826AB7-1AFA-4F4B-A45F-4326E8B3F3DE}"/>
                </a:ext>
              </a:extLst>
            </p:cNvPr>
            <p:cNvSpPr/>
            <p:nvPr/>
          </p:nvSpPr>
          <p:spPr>
            <a:xfrm rot="10800000" flipV="1">
              <a:off x="2682607" y="5367290"/>
              <a:ext cx="2070000" cy="756267"/>
            </a:xfrm>
            <a:prstGeom prst="arc">
              <a:avLst>
                <a:gd name="adj1" fmla="val 10589287"/>
                <a:gd name="adj2" fmla="val 129311"/>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Conector reto 46">
              <a:extLst>
                <a:ext uri="{FF2B5EF4-FFF2-40B4-BE49-F238E27FC236}">
                  <a16:creationId xmlns:a16="http://schemas.microsoft.com/office/drawing/2014/main" id="{1A95A5CF-630B-4603-8F86-94DB08CDD902}"/>
                </a:ext>
              </a:extLst>
            </p:cNvPr>
            <p:cNvCxnSpPr>
              <a:stCxn id="44" idx="0"/>
            </p:cNvCxnSpPr>
            <p:nvPr/>
          </p:nvCxnSpPr>
          <p:spPr>
            <a:xfrm flipV="1">
              <a:off x="4751496" y="4698610"/>
              <a:ext cx="1111" cy="10533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1D804B7E-55DB-4D2D-9453-9A4C66694EEC}"/>
                </a:ext>
              </a:extLst>
            </p:cNvPr>
            <p:cNvCxnSpPr/>
            <p:nvPr/>
          </p:nvCxnSpPr>
          <p:spPr>
            <a:xfrm flipV="1">
              <a:off x="2682051" y="4654897"/>
              <a:ext cx="1111" cy="10533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Arco 48">
              <a:extLst>
                <a:ext uri="{FF2B5EF4-FFF2-40B4-BE49-F238E27FC236}">
                  <a16:creationId xmlns:a16="http://schemas.microsoft.com/office/drawing/2014/main" id="{65812FDC-3E3C-4C6C-97A2-E0C8E3527C91}"/>
                </a:ext>
              </a:extLst>
            </p:cNvPr>
            <p:cNvSpPr/>
            <p:nvPr/>
          </p:nvSpPr>
          <p:spPr>
            <a:xfrm rot="10800000">
              <a:off x="2681495" y="4295133"/>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o 49">
              <a:extLst>
                <a:ext uri="{FF2B5EF4-FFF2-40B4-BE49-F238E27FC236}">
                  <a16:creationId xmlns:a16="http://schemas.microsoft.com/office/drawing/2014/main" id="{F7EA9DFB-9F32-4EC3-9EED-DB6CDF5F3C82}"/>
                </a:ext>
              </a:extLst>
            </p:cNvPr>
            <p:cNvSpPr/>
            <p:nvPr/>
          </p:nvSpPr>
          <p:spPr>
            <a:xfrm rot="10800000" flipV="1">
              <a:off x="2681495" y="4306097"/>
              <a:ext cx="2070000" cy="756267"/>
            </a:xfrm>
            <a:prstGeom prst="arc">
              <a:avLst>
                <a:gd name="adj1" fmla="val 10685138"/>
                <a:gd name="adj2" fmla="val 177175"/>
              </a:avLst>
            </a:prstGeom>
            <a:ln w="381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Agrupar 58">
            <a:extLst>
              <a:ext uri="{FF2B5EF4-FFF2-40B4-BE49-F238E27FC236}">
                <a16:creationId xmlns:a16="http://schemas.microsoft.com/office/drawing/2014/main" id="{B6355416-F793-46F1-906C-DE5EFD24D856}"/>
              </a:ext>
            </a:extLst>
          </p:cNvPr>
          <p:cNvGrpSpPr/>
          <p:nvPr/>
        </p:nvGrpSpPr>
        <p:grpSpPr>
          <a:xfrm>
            <a:off x="5753899" y="3429000"/>
            <a:ext cx="1704476" cy="2069986"/>
            <a:chOff x="5753899" y="3429000"/>
            <a:chExt cx="1704476" cy="2069986"/>
          </a:xfrm>
        </p:grpSpPr>
        <p:grpSp>
          <p:nvGrpSpPr>
            <p:cNvPr id="16" name="Agrupar 15">
              <a:extLst>
                <a:ext uri="{FF2B5EF4-FFF2-40B4-BE49-F238E27FC236}">
                  <a16:creationId xmlns:a16="http://schemas.microsoft.com/office/drawing/2014/main" id="{BE932F54-7819-49A5-896B-61D8521BC960}"/>
                </a:ext>
              </a:extLst>
            </p:cNvPr>
            <p:cNvGrpSpPr/>
            <p:nvPr/>
          </p:nvGrpSpPr>
          <p:grpSpPr>
            <a:xfrm>
              <a:off x="5753899" y="3429000"/>
              <a:ext cx="1704476" cy="2069986"/>
              <a:chOff x="3967089" y="3641739"/>
              <a:chExt cx="1704476" cy="2069986"/>
            </a:xfrm>
          </p:grpSpPr>
          <p:cxnSp>
            <p:nvCxnSpPr>
              <p:cNvPr id="10" name="Conector reto 9">
                <a:extLst>
                  <a:ext uri="{FF2B5EF4-FFF2-40B4-BE49-F238E27FC236}">
                    <a16:creationId xmlns:a16="http://schemas.microsoft.com/office/drawing/2014/main" id="{79980111-6406-469D-87AA-F9157D0D3896}"/>
                  </a:ext>
                </a:extLst>
              </p:cNvPr>
              <p:cNvCxnSpPr>
                <a:cxnSpLocks/>
              </p:cNvCxnSpPr>
              <p:nvPr/>
            </p:nvCxnSpPr>
            <p:spPr>
              <a:xfrm flipV="1">
                <a:off x="3967089"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A7BD9797-392A-4A27-A08D-96D8576A22A1}"/>
                  </a:ext>
                </a:extLst>
              </p:cNvPr>
              <p:cNvCxnSpPr>
                <a:cxnSpLocks/>
              </p:cNvCxnSpPr>
              <p:nvPr/>
            </p:nvCxnSpPr>
            <p:spPr>
              <a:xfrm flipH="1" flipV="1">
                <a:off x="4819327"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Arco 12">
                <a:extLst>
                  <a:ext uri="{FF2B5EF4-FFF2-40B4-BE49-F238E27FC236}">
                    <a16:creationId xmlns:a16="http://schemas.microsoft.com/office/drawing/2014/main" id="{FA8DC5C5-D244-4B23-963E-E6A42555A0F2}"/>
                  </a:ext>
                </a:extLst>
              </p:cNvPr>
              <p:cNvSpPr/>
              <p:nvPr/>
            </p:nvSpPr>
            <p:spPr>
              <a:xfrm rot="10800000">
                <a:off x="3967089" y="4955458"/>
                <a:ext cx="1704476"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 name="Triângulo Retângulo 52">
              <a:extLst>
                <a:ext uri="{FF2B5EF4-FFF2-40B4-BE49-F238E27FC236}">
                  <a16:creationId xmlns:a16="http://schemas.microsoft.com/office/drawing/2014/main" id="{84C0F62C-2D36-423D-8645-500FA8F31C68}"/>
                </a:ext>
              </a:extLst>
            </p:cNvPr>
            <p:cNvSpPr/>
            <p:nvPr/>
          </p:nvSpPr>
          <p:spPr>
            <a:xfrm>
              <a:off x="6606136" y="3457985"/>
              <a:ext cx="852238" cy="1718052"/>
            </a:xfrm>
            <a:prstGeom prst="r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tângulo 53">
            <a:extLst>
              <a:ext uri="{FF2B5EF4-FFF2-40B4-BE49-F238E27FC236}">
                <a16:creationId xmlns:a16="http://schemas.microsoft.com/office/drawing/2014/main" id="{F1DA29A9-0DA0-493B-9320-E7C7E2F0B0F7}"/>
              </a:ext>
            </a:extLst>
          </p:cNvPr>
          <p:cNvSpPr/>
          <p:nvPr/>
        </p:nvSpPr>
        <p:spPr>
          <a:xfrm>
            <a:off x="3681674" y="3920508"/>
            <a:ext cx="1017656" cy="1097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CaixaDeTexto 54">
                <a:extLst>
                  <a:ext uri="{FF2B5EF4-FFF2-40B4-BE49-F238E27FC236}">
                    <a16:creationId xmlns:a16="http://schemas.microsoft.com/office/drawing/2014/main" id="{C274FABC-7FA7-4777-96E7-F52615C989FC}"/>
                  </a:ext>
                </a:extLst>
              </p:cNvPr>
              <p:cNvSpPr txBox="1"/>
              <p:nvPr/>
            </p:nvSpPr>
            <p:spPr>
              <a:xfrm>
                <a:off x="2867605" y="5848481"/>
                <a:ext cx="1628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𝑉</m:t>
                      </m:r>
                      <m:r>
                        <a:rPr lang="pt-BR" sz="2400" i="1">
                          <a:latin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55" name="CaixaDeTexto 54">
                <a:extLst>
                  <a:ext uri="{FF2B5EF4-FFF2-40B4-BE49-F238E27FC236}">
                    <a16:creationId xmlns:a16="http://schemas.microsoft.com/office/drawing/2014/main" id="{C274FABC-7FA7-4777-96E7-F52615C989FC}"/>
                  </a:ext>
                </a:extLst>
              </p:cNvPr>
              <p:cNvSpPr txBox="1">
                <a:spLocks noRot="1" noChangeAspect="1" noMove="1" noResize="1" noEditPoints="1" noAdjustHandles="1" noChangeArrowheads="1" noChangeShapeType="1" noTextEdit="1"/>
              </p:cNvSpPr>
              <p:nvPr/>
            </p:nvSpPr>
            <p:spPr>
              <a:xfrm>
                <a:off x="2867605" y="5848481"/>
                <a:ext cx="1628138" cy="369332"/>
              </a:xfrm>
              <a:prstGeom prst="rect">
                <a:avLst/>
              </a:prstGeom>
              <a:blipFill>
                <a:blip r:embed="rId3"/>
                <a:stretch>
                  <a:fillRect l="-3745" r="-1124"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tângulo 55">
                <a:extLst>
                  <a:ext uri="{FF2B5EF4-FFF2-40B4-BE49-F238E27FC236}">
                    <a16:creationId xmlns:a16="http://schemas.microsoft.com/office/drawing/2014/main" id="{F21094EF-FC9A-4F46-B7B7-B3E834EFE279}"/>
                  </a:ext>
                </a:extLst>
              </p:cNvPr>
              <p:cNvSpPr/>
              <p:nvPr/>
            </p:nvSpPr>
            <p:spPr>
              <a:xfrm>
                <a:off x="5503077" y="5640058"/>
                <a:ext cx="2206117"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56" name="Retângulo 55">
                <a:extLst>
                  <a:ext uri="{FF2B5EF4-FFF2-40B4-BE49-F238E27FC236}">
                    <a16:creationId xmlns:a16="http://schemas.microsoft.com/office/drawing/2014/main" id="{F21094EF-FC9A-4F46-B7B7-B3E834EFE279}"/>
                  </a:ext>
                </a:extLst>
              </p:cNvPr>
              <p:cNvSpPr>
                <a:spLocks noRot="1" noChangeAspect="1" noMove="1" noResize="1" noEditPoints="1" noAdjustHandles="1" noChangeArrowheads="1" noChangeShapeType="1" noTextEdit="1"/>
              </p:cNvSpPr>
              <p:nvPr/>
            </p:nvSpPr>
            <p:spPr>
              <a:xfrm>
                <a:off x="5503077" y="5640058"/>
                <a:ext cx="2206117" cy="7861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tângulo 56">
                <a:extLst>
                  <a:ext uri="{FF2B5EF4-FFF2-40B4-BE49-F238E27FC236}">
                    <a16:creationId xmlns:a16="http://schemas.microsoft.com/office/drawing/2014/main" id="{9D360D5B-243D-4F34-8950-E77F249CA747}"/>
                  </a:ext>
                </a:extLst>
              </p:cNvPr>
              <p:cNvSpPr/>
              <p:nvPr/>
            </p:nvSpPr>
            <p:spPr>
              <a:xfrm>
                <a:off x="8476304" y="5640058"/>
                <a:ext cx="1738616" cy="784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i="1">
                              <a:latin typeface="Cambria Math" panose="02040503050406030204" pitchFamily="18" charset="0"/>
                            </a:rPr>
                          </m:ctrlPr>
                        </m:fPr>
                        <m:num>
                          <m:r>
                            <a:rPr lang="pt-BR" sz="2400" b="0" i="1" smtClean="0">
                              <a:latin typeface="Cambria Math" panose="02040503050406030204" pitchFamily="18" charset="0"/>
                            </a:rPr>
                            <m:t>4</m:t>
                          </m:r>
                        </m:num>
                        <m:den>
                          <m:r>
                            <a:rPr lang="pt-BR" sz="2400" i="1">
                              <a:latin typeface="Cambria Math" panose="02040503050406030204" pitchFamily="18" charset="0"/>
                            </a:rPr>
                            <m:t>3</m:t>
                          </m:r>
                        </m:den>
                      </m:f>
                      <m:r>
                        <a:rPr lang="pt-BR" sz="2400" i="1">
                          <a:latin typeface="Cambria Math" panose="02040503050406030204" pitchFamily="18" charset="0"/>
                          <a:ea typeface="Cambria Math" panose="02040503050406030204" pitchFamily="18" charset="0"/>
                        </a:rPr>
                        <m:t>∙</m:t>
                      </m:r>
                      <m:r>
                        <m:rPr>
                          <m:sty m:val="p"/>
                        </m:rPr>
                        <a:rPr lang="pt-BR" sz="2400" i="1">
                          <a:latin typeface="Cambria Math" panose="02040503050406030204" pitchFamily="18" charset="0"/>
                        </a:rPr>
                        <m:t>π</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𝑟</m:t>
                          </m:r>
                        </m:e>
                        <m:sup>
                          <m:r>
                            <a:rPr lang="pt-BR" sz="2400" b="0" i="1" smtClean="0">
                              <a:latin typeface="Cambria Math" panose="02040503050406030204" pitchFamily="18" charset="0"/>
                            </a:rPr>
                            <m:t>3</m:t>
                          </m:r>
                        </m:sup>
                      </m:sSup>
                    </m:oMath>
                  </m:oMathPara>
                </a14:m>
                <a:endParaRPr lang="pt-BR" sz="2400" b="0" dirty="0"/>
              </a:p>
            </p:txBody>
          </p:sp>
        </mc:Choice>
        <mc:Fallback xmlns="">
          <p:sp>
            <p:nvSpPr>
              <p:cNvPr id="57" name="Retângulo 56">
                <a:extLst>
                  <a:ext uri="{FF2B5EF4-FFF2-40B4-BE49-F238E27FC236}">
                    <a16:creationId xmlns:a16="http://schemas.microsoft.com/office/drawing/2014/main" id="{9D360D5B-243D-4F34-8950-E77F249CA747}"/>
                  </a:ext>
                </a:extLst>
              </p:cNvPr>
              <p:cNvSpPr>
                <a:spLocks noRot="1" noChangeAspect="1" noMove="1" noResize="1" noEditPoints="1" noAdjustHandles="1" noChangeArrowheads="1" noChangeShapeType="1" noTextEdit="1"/>
              </p:cNvSpPr>
              <p:nvPr/>
            </p:nvSpPr>
            <p:spPr>
              <a:xfrm>
                <a:off x="8476304" y="5640058"/>
                <a:ext cx="1738616" cy="7848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8929286"/>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6" name="Agrupar 25">
            <a:extLst>
              <a:ext uri="{FF2B5EF4-FFF2-40B4-BE49-F238E27FC236}">
                <a16:creationId xmlns:a16="http://schemas.microsoft.com/office/drawing/2014/main" id="{CF1885F0-CB3F-4FB9-8B58-DB2CC802291E}"/>
              </a:ext>
            </a:extLst>
          </p:cNvPr>
          <p:cNvGrpSpPr/>
          <p:nvPr/>
        </p:nvGrpSpPr>
        <p:grpSpPr>
          <a:xfrm rot="16200000">
            <a:off x="1986830" y="771931"/>
            <a:ext cx="2071112" cy="1828424"/>
            <a:chOff x="2681495" y="4295133"/>
            <a:chExt cx="2071112" cy="1828424"/>
          </a:xfrm>
        </p:grpSpPr>
        <p:sp>
          <p:nvSpPr>
            <p:cNvPr id="27" name="Arco 26">
              <a:extLst>
                <a:ext uri="{FF2B5EF4-FFF2-40B4-BE49-F238E27FC236}">
                  <a16:creationId xmlns:a16="http://schemas.microsoft.com/office/drawing/2014/main" id="{18D9D5DA-E4F4-4F97-B5D7-2F285EFA29E1}"/>
                </a:ext>
              </a:extLst>
            </p:cNvPr>
            <p:cNvSpPr/>
            <p:nvPr/>
          </p:nvSpPr>
          <p:spPr>
            <a:xfrm rot="10800000">
              <a:off x="2682607" y="5356326"/>
              <a:ext cx="2070000" cy="756267"/>
            </a:xfrm>
            <a:prstGeom prst="arc">
              <a:avLst>
                <a:gd name="adj1" fmla="val 10858226"/>
                <a:gd name="adj2" fmla="val 1510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o 27">
              <a:extLst>
                <a:ext uri="{FF2B5EF4-FFF2-40B4-BE49-F238E27FC236}">
                  <a16:creationId xmlns:a16="http://schemas.microsoft.com/office/drawing/2014/main" id="{8EC6E275-2E91-4358-B797-F4F05978E929}"/>
                </a:ext>
              </a:extLst>
            </p:cNvPr>
            <p:cNvSpPr/>
            <p:nvPr/>
          </p:nvSpPr>
          <p:spPr>
            <a:xfrm rot="10800000" flipV="1">
              <a:off x="2682607" y="5367290"/>
              <a:ext cx="2070000" cy="756267"/>
            </a:xfrm>
            <a:prstGeom prst="arc">
              <a:avLst>
                <a:gd name="adj1" fmla="val 10589287"/>
                <a:gd name="adj2" fmla="val 129311"/>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to 28">
              <a:extLst>
                <a:ext uri="{FF2B5EF4-FFF2-40B4-BE49-F238E27FC236}">
                  <a16:creationId xmlns:a16="http://schemas.microsoft.com/office/drawing/2014/main" id="{2F28DBF0-BBC7-4874-ACD6-8E10ACC3B23B}"/>
                </a:ext>
              </a:extLst>
            </p:cNvPr>
            <p:cNvCxnSpPr>
              <a:stCxn id="27" idx="0"/>
            </p:cNvCxnSpPr>
            <p:nvPr/>
          </p:nvCxnSpPr>
          <p:spPr>
            <a:xfrm flipV="1">
              <a:off x="4751496" y="4698610"/>
              <a:ext cx="1111" cy="10533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B45E8882-C430-4A5E-AF5E-334C2914C9EC}"/>
                </a:ext>
              </a:extLst>
            </p:cNvPr>
            <p:cNvCxnSpPr/>
            <p:nvPr/>
          </p:nvCxnSpPr>
          <p:spPr>
            <a:xfrm flipV="1">
              <a:off x="2682051" y="4654897"/>
              <a:ext cx="1111" cy="10533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Arco 30">
              <a:extLst>
                <a:ext uri="{FF2B5EF4-FFF2-40B4-BE49-F238E27FC236}">
                  <a16:creationId xmlns:a16="http://schemas.microsoft.com/office/drawing/2014/main" id="{1E9DCF7F-FFE7-4A32-918F-2CFCDE84206C}"/>
                </a:ext>
              </a:extLst>
            </p:cNvPr>
            <p:cNvSpPr/>
            <p:nvPr/>
          </p:nvSpPr>
          <p:spPr>
            <a:xfrm rot="10800000">
              <a:off x="2681495" y="4295133"/>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o 31">
              <a:extLst>
                <a:ext uri="{FF2B5EF4-FFF2-40B4-BE49-F238E27FC236}">
                  <a16:creationId xmlns:a16="http://schemas.microsoft.com/office/drawing/2014/main" id="{AD815C85-6D4D-4DFE-AB3C-A7C2654F0139}"/>
                </a:ext>
              </a:extLst>
            </p:cNvPr>
            <p:cNvSpPr/>
            <p:nvPr/>
          </p:nvSpPr>
          <p:spPr>
            <a:xfrm rot="10800000" flipV="1">
              <a:off x="2681495" y="4306097"/>
              <a:ext cx="2070000" cy="756267"/>
            </a:xfrm>
            <a:prstGeom prst="arc">
              <a:avLst>
                <a:gd name="adj1" fmla="val 10685138"/>
                <a:gd name="adj2" fmla="val 177175"/>
              </a:avLst>
            </a:prstGeom>
            <a:ln w="381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3" name="Retângulo 32">
            <a:extLst>
              <a:ext uri="{FF2B5EF4-FFF2-40B4-BE49-F238E27FC236}">
                <a16:creationId xmlns:a16="http://schemas.microsoft.com/office/drawing/2014/main" id="{6B4FF463-A4BE-406C-8246-7925FDB495DA}"/>
              </a:ext>
            </a:extLst>
          </p:cNvPr>
          <p:cNvSpPr/>
          <p:nvPr/>
        </p:nvSpPr>
        <p:spPr>
          <a:xfrm rot="16200000">
            <a:off x="2513560" y="628221"/>
            <a:ext cx="1017656" cy="1097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B8EF6896-3CEB-40F3-BF0B-71A734EC2B30}"/>
                  </a:ext>
                </a:extLst>
              </p:cNvPr>
              <p:cNvSpPr txBox="1"/>
              <p:nvPr/>
            </p:nvSpPr>
            <p:spPr>
              <a:xfrm>
                <a:off x="2208319" y="3376278"/>
                <a:ext cx="1628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𝑉</m:t>
                      </m:r>
                      <m:r>
                        <a:rPr lang="pt-BR" sz="2400" i="1">
                          <a:latin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34" name="CaixaDeTexto 33">
                <a:extLst>
                  <a:ext uri="{FF2B5EF4-FFF2-40B4-BE49-F238E27FC236}">
                    <a16:creationId xmlns:a16="http://schemas.microsoft.com/office/drawing/2014/main" id="{B8EF6896-3CEB-40F3-BF0B-71A734EC2B30}"/>
                  </a:ext>
                </a:extLst>
              </p:cNvPr>
              <p:cNvSpPr txBox="1">
                <a:spLocks noRot="1" noChangeAspect="1" noMove="1" noResize="1" noEditPoints="1" noAdjustHandles="1" noChangeArrowheads="1" noChangeShapeType="1" noTextEdit="1"/>
              </p:cNvSpPr>
              <p:nvPr/>
            </p:nvSpPr>
            <p:spPr>
              <a:xfrm>
                <a:off x="2208319" y="3376278"/>
                <a:ext cx="1628138" cy="369332"/>
              </a:xfrm>
              <a:prstGeom prst="rect">
                <a:avLst/>
              </a:prstGeom>
              <a:blipFill>
                <a:blip r:embed="rId3"/>
                <a:stretch>
                  <a:fillRect l="-3745" r="-1124"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887CAB3D-96E5-4D33-8FF0-E98E60B6C921}"/>
                  </a:ext>
                </a:extLst>
              </p:cNvPr>
              <p:cNvSpPr txBox="1"/>
              <p:nvPr/>
            </p:nvSpPr>
            <p:spPr>
              <a:xfrm>
                <a:off x="4682181" y="595633"/>
                <a:ext cx="7637412" cy="646331"/>
              </a:xfrm>
              <a:prstGeom prst="rect">
                <a:avLst/>
              </a:prstGeom>
              <a:noFill/>
            </p:spPr>
            <p:txBody>
              <a:bodyPr wrap="none" rtlCol="0">
                <a:spAutoFit/>
              </a:bodyPr>
              <a:lstStyle/>
              <a:p>
                <a:r>
                  <a:rPr lang="pt-BR" dirty="0"/>
                  <a:t>Imaginando o cilindro como a integral em x de uma função constante </a:t>
                </a:r>
                <a14:m>
                  <m:oMath xmlns:m="http://schemas.openxmlformats.org/officeDocument/2006/math">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r>
                      <a:rPr lang="pt-BR" b="0" i="1" smtClean="0">
                        <a:latin typeface="Cambria Math" panose="02040503050406030204" pitchFamily="18" charset="0"/>
                      </a:rPr>
                      <m:t>𝑟</m:t>
                    </m:r>
                  </m:oMath>
                </a14:m>
                <a:r>
                  <a:rPr lang="pt-BR" dirty="0"/>
                  <a:t> </a:t>
                </a:r>
              </a:p>
              <a:p>
                <a:r>
                  <a:rPr lang="pt-BR" dirty="0"/>
                  <a:t>em um intervalo determinado rotacionada em torno do eixo x chegamos a:</a:t>
                </a:r>
                <a:endParaRPr lang="en-US" dirty="0"/>
              </a:p>
            </p:txBody>
          </p:sp>
        </mc:Choice>
        <mc:Fallback xmlns="">
          <p:sp>
            <p:nvSpPr>
              <p:cNvPr id="2" name="CaixaDeTexto 1">
                <a:extLst>
                  <a:ext uri="{FF2B5EF4-FFF2-40B4-BE49-F238E27FC236}">
                    <a16:creationId xmlns:a16="http://schemas.microsoft.com/office/drawing/2014/main" id="{887CAB3D-96E5-4D33-8FF0-E98E60B6C921}"/>
                  </a:ext>
                </a:extLst>
              </p:cNvPr>
              <p:cNvSpPr txBox="1">
                <a:spLocks noRot="1" noChangeAspect="1" noMove="1" noResize="1" noEditPoints="1" noAdjustHandles="1" noChangeArrowheads="1" noChangeShapeType="1" noTextEdit="1"/>
              </p:cNvSpPr>
              <p:nvPr/>
            </p:nvSpPr>
            <p:spPr>
              <a:xfrm>
                <a:off x="4682181" y="595633"/>
                <a:ext cx="7637412" cy="646331"/>
              </a:xfrm>
              <a:prstGeom prst="rect">
                <a:avLst/>
              </a:prstGeom>
              <a:blipFill>
                <a:blip r:embed="rId4"/>
                <a:stretch>
                  <a:fillRect l="-638"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EDFBD3D0-291D-49F6-A0AF-F099D699A022}"/>
                  </a:ext>
                </a:extLst>
              </p:cNvPr>
              <p:cNvSpPr txBox="1"/>
              <p:nvPr/>
            </p:nvSpPr>
            <p:spPr>
              <a:xfrm>
                <a:off x="5546141" y="1522246"/>
                <a:ext cx="1988301"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𝑓</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36" name="CaixaDeTexto 35">
                <a:extLst>
                  <a:ext uri="{FF2B5EF4-FFF2-40B4-BE49-F238E27FC236}">
                    <a16:creationId xmlns:a16="http://schemas.microsoft.com/office/drawing/2014/main" id="{EDFBD3D0-291D-49F6-A0AF-F099D699A022}"/>
                  </a:ext>
                </a:extLst>
              </p:cNvPr>
              <p:cNvSpPr txBox="1">
                <a:spLocks noRot="1" noChangeAspect="1" noMove="1" noResize="1" noEditPoints="1" noAdjustHandles="1" noChangeArrowheads="1" noChangeShapeType="1" noTextEdit="1"/>
              </p:cNvSpPr>
              <p:nvPr/>
            </p:nvSpPr>
            <p:spPr>
              <a:xfrm>
                <a:off x="5546141" y="1522246"/>
                <a:ext cx="1988301" cy="6285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386086B-9CEB-4BF0-BC60-191ADC0D85E2}"/>
                  </a:ext>
                </a:extLst>
              </p:cNvPr>
              <p:cNvSpPr txBox="1"/>
              <p:nvPr/>
            </p:nvSpPr>
            <p:spPr>
              <a:xfrm>
                <a:off x="2945775" y="1701818"/>
                <a:ext cx="18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oMath>
                  </m:oMathPara>
                </a14:m>
                <a:endParaRPr lang="en-US" dirty="0"/>
              </a:p>
            </p:txBody>
          </p:sp>
        </mc:Choice>
        <mc:Fallback xmlns="">
          <p:sp>
            <p:nvSpPr>
              <p:cNvPr id="5" name="CaixaDeTexto 4">
                <a:extLst>
                  <a:ext uri="{FF2B5EF4-FFF2-40B4-BE49-F238E27FC236}">
                    <a16:creationId xmlns:a16="http://schemas.microsoft.com/office/drawing/2014/main" id="{F386086B-9CEB-4BF0-BC60-191ADC0D85E2}"/>
                  </a:ext>
                </a:extLst>
              </p:cNvPr>
              <p:cNvSpPr txBox="1">
                <a:spLocks noRot="1" noChangeAspect="1" noMove="1" noResize="1" noEditPoints="1" noAdjustHandles="1" noChangeArrowheads="1" noChangeShapeType="1" noTextEdit="1"/>
              </p:cNvSpPr>
              <p:nvPr/>
            </p:nvSpPr>
            <p:spPr>
              <a:xfrm>
                <a:off x="2945775" y="1701818"/>
                <a:ext cx="185114" cy="276999"/>
              </a:xfrm>
              <a:prstGeom prst="rect">
                <a:avLst/>
              </a:prstGeom>
              <a:blipFill>
                <a:blip r:embed="rId6"/>
                <a:stretch>
                  <a:fillRect l="-32258" r="-2580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6001CE3A-D90D-4117-A9B5-4084420537D2}"/>
                  </a:ext>
                </a:extLst>
              </p:cNvPr>
              <p:cNvSpPr txBox="1"/>
              <p:nvPr/>
            </p:nvSpPr>
            <p:spPr>
              <a:xfrm>
                <a:off x="3403840" y="1038258"/>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𝑟</m:t>
                      </m:r>
                    </m:oMath>
                  </m:oMathPara>
                </a14:m>
                <a:endParaRPr lang="en-US" dirty="0"/>
              </a:p>
            </p:txBody>
          </p:sp>
        </mc:Choice>
        <mc:Fallback xmlns="">
          <p:sp>
            <p:nvSpPr>
              <p:cNvPr id="6" name="CaixaDeTexto 5">
                <a:extLst>
                  <a:ext uri="{FF2B5EF4-FFF2-40B4-BE49-F238E27FC236}">
                    <a16:creationId xmlns:a16="http://schemas.microsoft.com/office/drawing/2014/main" id="{6001CE3A-D90D-4117-A9B5-4084420537D2}"/>
                  </a:ext>
                </a:extLst>
              </p:cNvPr>
              <p:cNvSpPr txBox="1">
                <a:spLocks noRot="1" noChangeAspect="1" noMove="1" noResize="1" noEditPoints="1" noAdjustHandles="1" noChangeArrowheads="1" noChangeShapeType="1" noTextEdit="1"/>
              </p:cNvSpPr>
              <p:nvPr/>
            </p:nvSpPr>
            <p:spPr>
              <a:xfrm>
                <a:off x="3403840" y="1038258"/>
                <a:ext cx="166969" cy="276999"/>
              </a:xfrm>
              <a:prstGeom prst="rect">
                <a:avLst/>
              </a:prstGeom>
              <a:blipFill>
                <a:blip r:embed="rId7"/>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4CA6AFC-5C2B-4B7B-BEAC-2928A8E8B4C4}"/>
                  </a:ext>
                </a:extLst>
              </p:cNvPr>
              <p:cNvSpPr txBox="1"/>
              <p:nvPr/>
            </p:nvSpPr>
            <p:spPr>
              <a:xfrm>
                <a:off x="8364412" y="1522246"/>
                <a:ext cx="1806392"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h</m:t>
                          </m:r>
                        </m:sup>
                        <m:e>
                          <m:r>
                            <a:rPr lang="pt-BR" i="1">
                              <a:latin typeface="Cambria Math" panose="02040503050406030204" pitchFamily="18" charset="0"/>
                            </a:rPr>
                            <m:t>𝑓</m:t>
                          </m:r>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i="1">
                                  <a:latin typeface="Cambria Math" panose="02040503050406030204" pitchFamily="18" charset="0"/>
                                </a:rPr>
                                <m:t>2</m:t>
                              </m:r>
                            </m:sup>
                          </m:sSup>
                          <m:r>
                            <a:rPr lang="pt-BR" i="1">
                              <a:latin typeface="Cambria Math" panose="02040503050406030204" pitchFamily="18" charset="0"/>
                            </a:rPr>
                            <m:t>𝑑𝑥</m:t>
                          </m:r>
                        </m:e>
                      </m:nary>
                    </m:oMath>
                  </m:oMathPara>
                </a14:m>
                <a:endParaRPr lang="en-US" dirty="0"/>
              </a:p>
            </p:txBody>
          </p:sp>
        </mc:Choice>
        <mc:Fallback xmlns="">
          <p:sp>
            <p:nvSpPr>
              <p:cNvPr id="9" name="CaixaDeTexto 8">
                <a:extLst>
                  <a:ext uri="{FF2B5EF4-FFF2-40B4-BE49-F238E27FC236}">
                    <a16:creationId xmlns:a16="http://schemas.microsoft.com/office/drawing/2014/main" id="{14CA6AFC-5C2B-4B7B-BEAC-2928A8E8B4C4}"/>
                  </a:ext>
                </a:extLst>
              </p:cNvPr>
              <p:cNvSpPr txBox="1">
                <a:spLocks noRot="1" noChangeAspect="1" noMove="1" noResize="1" noEditPoints="1" noAdjustHandles="1" noChangeArrowheads="1" noChangeShapeType="1" noTextEdit="1"/>
              </p:cNvSpPr>
              <p:nvPr/>
            </p:nvSpPr>
            <p:spPr>
              <a:xfrm>
                <a:off x="8364412" y="1522246"/>
                <a:ext cx="1806392" cy="628570"/>
              </a:xfrm>
              <a:prstGeom prst="rect">
                <a:avLst/>
              </a:prstGeom>
              <a:blipFill>
                <a:blip r:embed="rId8"/>
                <a:stretch>
                  <a:fillRect/>
                </a:stretch>
              </a:blipFill>
            </p:spPr>
            <p:txBody>
              <a:bodyPr/>
              <a:lstStyle/>
              <a:p>
                <a:r>
                  <a:rPr lang="en-US">
                    <a:noFill/>
                  </a:rPr>
                  <a:t> </a:t>
                </a:r>
              </a:p>
            </p:txBody>
          </p:sp>
        </mc:Fallback>
      </mc:AlternateContent>
      <p:sp>
        <p:nvSpPr>
          <p:cNvPr id="12" name="Seta: para a Direita 11">
            <a:extLst>
              <a:ext uri="{FF2B5EF4-FFF2-40B4-BE49-F238E27FC236}">
                <a16:creationId xmlns:a16="http://schemas.microsoft.com/office/drawing/2014/main" id="{0455033E-432F-4A5F-BC81-C8132393E527}"/>
              </a:ext>
            </a:extLst>
          </p:cNvPr>
          <p:cNvSpPr/>
          <p:nvPr/>
        </p:nvSpPr>
        <p:spPr>
          <a:xfrm>
            <a:off x="7688002" y="1671431"/>
            <a:ext cx="48260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3D89AC91-D8E4-4CA4-8E75-8DBD788A00A4}"/>
                  </a:ext>
                </a:extLst>
              </p:cNvPr>
              <p:cNvSpPr txBox="1"/>
              <p:nvPr/>
            </p:nvSpPr>
            <p:spPr>
              <a:xfrm>
                <a:off x="5877171" y="2324204"/>
                <a:ext cx="1471300"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h</m:t>
                          </m:r>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i="1">
                              <a:latin typeface="Cambria Math" panose="02040503050406030204" pitchFamily="18" charset="0"/>
                            </a:rPr>
                            <m:t>𝑑𝑥</m:t>
                          </m:r>
                        </m:e>
                      </m:nary>
                    </m:oMath>
                  </m:oMathPara>
                </a14:m>
                <a:endParaRPr lang="en-US" dirty="0"/>
              </a:p>
            </p:txBody>
          </p:sp>
        </mc:Choice>
        <mc:Fallback xmlns="">
          <p:sp>
            <p:nvSpPr>
              <p:cNvPr id="51" name="CaixaDeTexto 50">
                <a:extLst>
                  <a:ext uri="{FF2B5EF4-FFF2-40B4-BE49-F238E27FC236}">
                    <a16:creationId xmlns:a16="http://schemas.microsoft.com/office/drawing/2014/main" id="{3D89AC91-D8E4-4CA4-8E75-8DBD788A00A4}"/>
                  </a:ext>
                </a:extLst>
              </p:cNvPr>
              <p:cNvSpPr txBox="1">
                <a:spLocks noRot="1" noChangeAspect="1" noMove="1" noResize="1" noEditPoints="1" noAdjustHandles="1" noChangeArrowheads="1" noChangeShapeType="1" noTextEdit="1"/>
              </p:cNvSpPr>
              <p:nvPr/>
            </p:nvSpPr>
            <p:spPr>
              <a:xfrm>
                <a:off x="5877171" y="2324204"/>
                <a:ext cx="1471300" cy="6285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CaixaDeTexto 59">
                <a:extLst>
                  <a:ext uri="{FF2B5EF4-FFF2-40B4-BE49-F238E27FC236}">
                    <a16:creationId xmlns:a16="http://schemas.microsoft.com/office/drawing/2014/main" id="{84B96B8D-45C0-43A5-8978-D69CDB3F105D}"/>
                  </a:ext>
                </a:extLst>
              </p:cNvPr>
              <p:cNvSpPr txBox="1"/>
              <p:nvPr/>
            </p:nvSpPr>
            <p:spPr>
              <a:xfrm>
                <a:off x="8451391" y="2409699"/>
                <a:ext cx="1632435" cy="7877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b="0" i="1" smtClean="0">
                          <a:latin typeface="Cambria Math" panose="02040503050406030204" pitchFamily="18" charset="0"/>
                        </a:rPr>
                        <m:t>𝜋</m:t>
                      </m:r>
                      <m:sSubSup>
                        <m:sSubSupPr>
                          <m:ctrlPr>
                            <a:rPr lang="pt-BR" b="0" i="1" smtClean="0">
                              <a:latin typeface="Cambria Math" panose="02040503050406030204" pitchFamily="18" charset="0"/>
                            </a:rPr>
                          </m:ctrlPr>
                        </m:sSubSupPr>
                        <m:e>
                          <m:d>
                            <m:dPr>
                              <m:begChr m:val=""/>
                              <m:endChr m:val="|"/>
                              <m:ctrlPr>
                                <a:rPr lang="pt-BR" b="0" i="1" smtClean="0">
                                  <a:latin typeface="Cambria Math" panose="02040503050406030204" pitchFamily="18" charset="0"/>
                                </a:rPr>
                              </m:ctrlPr>
                            </m:dPr>
                            <m:e>
                              <m:r>
                                <a:rPr lang="en-US">
                                  <a:latin typeface="Cambria Math" panose="02040503050406030204" pitchFamily="18" charset="0"/>
                                </a:rPr>
                                <m:t>​</m:t>
                              </m:r>
                            </m:e>
                          </m:d>
                        </m:e>
                        <m:sub>
                          <m:r>
                            <a:rPr lang="pt-BR" b="0" i="1" smtClean="0">
                              <a:latin typeface="Cambria Math" panose="02040503050406030204" pitchFamily="18" charset="0"/>
                            </a:rPr>
                            <m:t>0</m:t>
                          </m:r>
                        </m:sub>
                        <m:sup>
                          <m:r>
                            <a:rPr lang="pt-BR" b="0" i="1" smtClean="0">
                              <a:latin typeface="Cambria Math" panose="02040503050406030204" pitchFamily="18" charset="0"/>
                            </a:rPr>
                            <m:t>h</m:t>
                          </m:r>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𝑥</m:t>
                      </m:r>
                    </m:oMath>
                  </m:oMathPara>
                </a14:m>
                <a:endParaRPr lang="pt-BR" b="0" dirty="0"/>
              </a:p>
              <a:p>
                <a:endParaRPr lang="pt-BR" b="0" dirty="0"/>
              </a:p>
            </p:txBody>
          </p:sp>
        </mc:Choice>
        <mc:Fallback xmlns="">
          <p:sp>
            <p:nvSpPr>
              <p:cNvPr id="60" name="CaixaDeTexto 59">
                <a:extLst>
                  <a:ext uri="{FF2B5EF4-FFF2-40B4-BE49-F238E27FC236}">
                    <a16:creationId xmlns:a16="http://schemas.microsoft.com/office/drawing/2014/main" id="{84B96B8D-45C0-43A5-8978-D69CDB3F105D}"/>
                  </a:ext>
                </a:extLst>
              </p:cNvPr>
              <p:cNvSpPr txBox="1">
                <a:spLocks noRot="1" noChangeAspect="1" noMove="1" noResize="1" noEditPoints="1" noAdjustHandles="1" noChangeArrowheads="1" noChangeShapeType="1" noTextEdit="1"/>
              </p:cNvSpPr>
              <p:nvPr/>
            </p:nvSpPr>
            <p:spPr>
              <a:xfrm>
                <a:off x="8451391" y="2409699"/>
                <a:ext cx="1632435" cy="7877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CaixaDeTexto 60">
                <a:extLst>
                  <a:ext uri="{FF2B5EF4-FFF2-40B4-BE49-F238E27FC236}">
                    <a16:creationId xmlns:a16="http://schemas.microsoft.com/office/drawing/2014/main" id="{CDA50DF0-1916-4F7D-8D18-8F6C09DBE23B}"/>
                  </a:ext>
                </a:extLst>
              </p:cNvPr>
              <p:cNvSpPr txBox="1"/>
              <p:nvPr/>
            </p:nvSpPr>
            <p:spPr>
              <a:xfrm>
                <a:off x="6870687" y="3376278"/>
                <a:ext cx="23566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r>
                        <a:rPr lang="pt-BR" sz="2400" b="0" i="1" smtClean="0">
                          <a:latin typeface="Cambria Math" panose="02040503050406030204" pitchFamily="18" charset="0"/>
                        </a:rPr>
                        <m:t>𝜋</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𝑟</m:t>
                          </m:r>
                        </m:e>
                        <m:sup>
                          <m:r>
                            <a:rPr lang="pt-BR" sz="2400" b="0" i="1" smtClean="0">
                              <a:latin typeface="Cambria Math" panose="02040503050406030204" pitchFamily="18" charset="0"/>
                            </a:rPr>
                            <m:t>2</m:t>
                          </m:r>
                        </m:sup>
                      </m:sSup>
                      <m:r>
                        <a:rPr lang="pt-BR" sz="2400" b="0" i="1" smtClean="0">
                          <a:latin typeface="Cambria Math" panose="02040503050406030204" pitchFamily="18" charset="0"/>
                        </a:rPr>
                        <m:t>∙(</m:t>
                      </m:r>
                      <m:r>
                        <a:rPr lang="pt-BR" sz="2400" b="0" i="1" smtClean="0">
                          <a:latin typeface="Cambria Math" panose="02040503050406030204" pitchFamily="18" charset="0"/>
                        </a:rPr>
                        <m:t>h</m:t>
                      </m:r>
                      <m:r>
                        <a:rPr lang="pt-BR" sz="2400" b="0" i="1" smtClean="0">
                          <a:latin typeface="Cambria Math" panose="02040503050406030204" pitchFamily="18" charset="0"/>
                        </a:rPr>
                        <m:t>−0)</m:t>
                      </m:r>
                    </m:oMath>
                  </m:oMathPara>
                </a14:m>
                <a:endParaRPr lang="pt-BR" sz="2400" b="0" dirty="0"/>
              </a:p>
            </p:txBody>
          </p:sp>
        </mc:Choice>
        <mc:Fallback xmlns="">
          <p:sp>
            <p:nvSpPr>
              <p:cNvPr id="61" name="CaixaDeTexto 60">
                <a:extLst>
                  <a:ext uri="{FF2B5EF4-FFF2-40B4-BE49-F238E27FC236}">
                    <a16:creationId xmlns:a16="http://schemas.microsoft.com/office/drawing/2014/main" id="{CDA50DF0-1916-4F7D-8D18-8F6C09DBE23B}"/>
                  </a:ext>
                </a:extLst>
              </p:cNvPr>
              <p:cNvSpPr txBox="1">
                <a:spLocks noRot="1" noChangeAspect="1" noMove="1" noResize="1" noEditPoints="1" noAdjustHandles="1" noChangeArrowheads="1" noChangeShapeType="1" noTextEdit="1"/>
              </p:cNvSpPr>
              <p:nvPr/>
            </p:nvSpPr>
            <p:spPr>
              <a:xfrm>
                <a:off x="6870687" y="3376278"/>
                <a:ext cx="2356671" cy="369332"/>
              </a:xfrm>
              <a:prstGeom prst="rect">
                <a:avLst/>
              </a:prstGeom>
              <a:blipFill>
                <a:blip r:embed="rId11"/>
                <a:stretch>
                  <a:fillRect l="-2584" r="-4393" b="-35000"/>
                </a:stretch>
              </a:blipFill>
            </p:spPr>
            <p:txBody>
              <a:bodyPr/>
              <a:lstStyle/>
              <a:p>
                <a:r>
                  <a:rPr lang="en-US">
                    <a:noFill/>
                  </a:rPr>
                  <a:t> </a:t>
                </a:r>
              </a:p>
            </p:txBody>
          </p:sp>
        </mc:Fallback>
      </mc:AlternateContent>
      <p:sp>
        <p:nvSpPr>
          <p:cNvPr id="62" name="Seta: para a Direita 61">
            <a:extLst>
              <a:ext uri="{FF2B5EF4-FFF2-40B4-BE49-F238E27FC236}">
                <a16:creationId xmlns:a16="http://schemas.microsoft.com/office/drawing/2014/main" id="{8EA9CA6F-6148-494B-B078-3B3B2AAE0F27}"/>
              </a:ext>
            </a:extLst>
          </p:cNvPr>
          <p:cNvSpPr/>
          <p:nvPr/>
        </p:nvSpPr>
        <p:spPr>
          <a:xfrm>
            <a:off x="7688002" y="2473389"/>
            <a:ext cx="48260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ixaDeTexto 62">
            <a:extLst>
              <a:ext uri="{FF2B5EF4-FFF2-40B4-BE49-F238E27FC236}">
                <a16:creationId xmlns:a16="http://schemas.microsoft.com/office/drawing/2014/main" id="{D3BD8C95-36E9-4ED6-A74F-E3B16F5DFAFD}"/>
              </a:ext>
            </a:extLst>
          </p:cNvPr>
          <p:cNvSpPr txBox="1"/>
          <p:nvPr/>
        </p:nvSpPr>
        <p:spPr>
          <a:xfrm>
            <a:off x="4762392" y="4178236"/>
            <a:ext cx="3840090" cy="369332"/>
          </a:xfrm>
          <a:prstGeom prst="rect">
            <a:avLst/>
          </a:prstGeom>
          <a:noFill/>
        </p:spPr>
        <p:txBody>
          <a:bodyPr wrap="none" rtlCol="0">
            <a:spAutoFit/>
          </a:bodyPr>
          <a:lstStyle/>
          <a:p>
            <a:r>
              <a:rPr lang="pt-BR" dirty="0"/>
              <a:t>Beleza, os valores batem, mas e agora?</a:t>
            </a:r>
            <a:endParaRPr lang="en-US" dirty="0"/>
          </a:p>
        </p:txBody>
      </p:sp>
      <p:pic>
        <p:nvPicPr>
          <p:cNvPr id="19" name="Imagem 18">
            <a:extLst>
              <a:ext uri="{FF2B5EF4-FFF2-40B4-BE49-F238E27FC236}">
                <a16:creationId xmlns:a16="http://schemas.microsoft.com/office/drawing/2014/main" id="{3FD24495-EBBF-441E-9D5D-A2BDBDC113EC}"/>
              </a:ext>
            </a:extLst>
          </p:cNvPr>
          <p:cNvPicPr>
            <a:picLocks noChangeAspect="1"/>
          </p:cNvPicPr>
          <p:nvPr/>
        </p:nvPicPr>
        <p:blipFill>
          <a:blip r:embed="rId12"/>
          <a:stretch>
            <a:fillRect/>
          </a:stretch>
        </p:blipFill>
        <p:spPr>
          <a:xfrm>
            <a:off x="1759171" y="4621859"/>
            <a:ext cx="3277686" cy="2009902"/>
          </a:xfrm>
          <a:prstGeom prst="rect">
            <a:avLst/>
          </a:prstGeom>
        </p:spPr>
      </p:pic>
      <p:sp>
        <p:nvSpPr>
          <p:cNvPr id="20" name="CaixaDeTexto 19">
            <a:extLst>
              <a:ext uri="{FF2B5EF4-FFF2-40B4-BE49-F238E27FC236}">
                <a16:creationId xmlns:a16="http://schemas.microsoft.com/office/drawing/2014/main" id="{6E70BF50-1E07-44B7-91D7-FD249219EAE0}"/>
              </a:ext>
            </a:extLst>
          </p:cNvPr>
          <p:cNvSpPr txBox="1"/>
          <p:nvPr/>
        </p:nvSpPr>
        <p:spPr>
          <a:xfrm>
            <a:off x="5244675" y="4815256"/>
            <a:ext cx="6512424" cy="369332"/>
          </a:xfrm>
          <a:prstGeom prst="rect">
            <a:avLst/>
          </a:prstGeom>
          <a:noFill/>
        </p:spPr>
        <p:txBody>
          <a:bodyPr wrap="none" rtlCol="0">
            <a:spAutoFit/>
          </a:bodyPr>
          <a:lstStyle/>
          <a:p>
            <a:r>
              <a:rPr lang="pt-BR" dirty="0"/>
              <a:t>Bem, vamos testar essa mesma fórmula com o cone e com a esfera.</a:t>
            </a:r>
            <a:endParaRPr lang="en-US" dirty="0"/>
          </a:p>
        </p:txBody>
      </p:sp>
    </p:spTree>
    <p:extLst>
      <p:ext uri="{BB962C8B-B14F-4D97-AF65-F5344CB8AC3E}">
        <p14:creationId xmlns:p14="http://schemas.microsoft.com/office/powerpoint/2010/main" val="2563503162"/>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41809F7-043D-4250-A8AE-1B8FB6ABA272}"/>
                  </a:ext>
                </a:extLst>
              </p:cNvPr>
              <p:cNvSpPr txBox="1"/>
              <p:nvPr/>
            </p:nvSpPr>
            <p:spPr>
              <a:xfrm>
                <a:off x="5141892" y="2459857"/>
                <a:ext cx="1908215"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h</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1</m:t>
                              </m:r>
                            </m:sub>
                          </m:sSub>
                          <m:sSup>
                            <m:sSupPr>
                              <m:ctrlPr>
                                <a:rPr lang="pt-BR"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e>
                              </m:d>
                            </m:e>
                            <m:sup>
                              <m:r>
                                <a:rPr lang="pt-BR" i="1">
                                  <a:latin typeface="Cambria Math" panose="02040503050406030204" pitchFamily="18" charset="0"/>
                                </a:rPr>
                                <m:t>2</m:t>
                              </m:r>
                            </m:sup>
                          </m:sSup>
                          <m:r>
                            <a:rPr lang="pt-BR" i="1">
                              <a:latin typeface="Cambria Math" panose="02040503050406030204" pitchFamily="18" charset="0"/>
                            </a:rPr>
                            <m:t>𝑑𝑥</m:t>
                          </m:r>
                        </m:e>
                      </m:nary>
                    </m:oMath>
                  </m:oMathPara>
                </a14:m>
                <a:endParaRPr lang="en-US" sz="1600" dirty="0"/>
              </a:p>
            </p:txBody>
          </p:sp>
        </mc:Choice>
        <mc:Fallback xmlns="">
          <p:sp>
            <p:nvSpPr>
              <p:cNvPr id="15" name="CaixaDeTexto 14">
                <a:extLst>
                  <a:ext uri="{FF2B5EF4-FFF2-40B4-BE49-F238E27FC236}">
                    <a16:creationId xmlns:a16="http://schemas.microsoft.com/office/drawing/2014/main" id="{741809F7-043D-4250-A8AE-1B8FB6ABA272}"/>
                  </a:ext>
                </a:extLst>
              </p:cNvPr>
              <p:cNvSpPr txBox="1">
                <a:spLocks noRot="1" noChangeAspect="1" noMove="1" noResize="1" noEditPoints="1" noAdjustHandles="1" noChangeArrowheads="1" noChangeShapeType="1" noTextEdit="1"/>
              </p:cNvSpPr>
              <p:nvPr/>
            </p:nvSpPr>
            <p:spPr>
              <a:xfrm>
                <a:off x="5141892" y="2459857"/>
                <a:ext cx="1908215" cy="6285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93AD10C-2702-47CC-A818-CF1E063104A8}"/>
                  </a:ext>
                </a:extLst>
              </p:cNvPr>
              <p:cNvSpPr txBox="1"/>
              <p:nvPr/>
            </p:nvSpPr>
            <p:spPr>
              <a:xfrm>
                <a:off x="7226669" y="823563"/>
                <a:ext cx="1796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1</m:t>
                          </m:r>
                        </m:sub>
                      </m:sSub>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𝑥</m:t>
                          </m:r>
                        </m:e>
                      </m:d>
                      <m:r>
                        <a:rPr lang="pt-BR" sz="2000" b="0" i="1" smtClean="0">
                          <a:latin typeface="Cambria Math" panose="02040503050406030204" pitchFamily="18" charset="0"/>
                        </a:rPr>
                        <m:t>=−</m:t>
                      </m:r>
                      <m:r>
                        <a:rPr lang="pt-BR" sz="2000" b="0" i="1" smtClean="0">
                          <a:latin typeface="Cambria Math" panose="02040503050406030204" pitchFamily="18" charset="0"/>
                        </a:rPr>
                        <m:t>𝑥</m:t>
                      </m:r>
                      <m:r>
                        <a:rPr lang="pt-BR" sz="2000" b="0" i="1" smtClean="0">
                          <a:latin typeface="Cambria Math" panose="02040503050406030204" pitchFamily="18" charset="0"/>
                        </a:rPr>
                        <m:t>+</m:t>
                      </m:r>
                      <m:r>
                        <a:rPr lang="pt-BR" sz="2000" b="0" i="1" smtClean="0">
                          <a:solidFill>
                            <a:srgbClr val="1D9A78"/>
                          </a:solidFill>
                          <a:latin typeface="Cambria Math" panose="02040503050406030204" pitchFamily="18" charset="0"/>
                        </a:rPr>
                        <m:t>𝑟</m:t>
                      </m:r>
                    </m:oMath>
                  </m:oMathPara>
                </a14:m>
                <a:endParaRPr lang="en-US" dirty="0"/>
              </a:p>
            </p:txBody>
          </p:sp>
        </mc:Choice>
        <mc:Fallback xmlns="">
          <p:sp>
            <p:nvSpPr>
              <p:cNvPr id="8" name="CaixaDeTexto 7">
                <a:extLst>
                  <a:ext uri="{FF2B5EF4-FFF2-40B4-BE49-F238E27FC236}">
                    <a16:creationId xmlns:a16="http://schemas.microsoft.com/office/drawing/2014/main" id="{793AD10C-2702-47CC-A818-CF1E063104A8}"/>
                  </a:ext>
                </a:extLst>
              </p:cNvPr>
              <p:cNvSpPr txBox="1">
                <a:spLocks noRot="1" noChangeAspect="1" noMove="1" noResize="1" noEditPoints="1" noAdjustHandles="1" noChangeArrowheads="1" noChangeShapeType="1" noTextEdit="1"/>
              </p:cNvSpPr>
              <p:nvPr/>
            </p:nvSpPr>
            <p:spPr>
              <a:xfrm>
                <a:off x="7226669" y="823563"/>
                <a:ext cx="1796839" cy="307777"/>
              </a:xfrm>
              <a:prstGeom prst="rect">
                <a:avLst/>
              </a:prstGeom>
              <a:blipFill>
                <a:blip r:embed="rId4"/>
                <a:stretch>
                  <a:fillRect l="-2712" r="-1017" b="-23529"/>
                </a:stretch>
              </a:blipFill>
            </p:spPr>
            <p:txBody>
              <a:bodyPr/>
              <a:lstStyle/>
              <a:p>
                <a:r>
                  <a:rPr lang="en-US">
                    <a:noFill/>
                  </a:rPr>
                  <a:t> </a:t>
                </a:r>
              </a:p>
            </p:txBody>
          </p:sp>
        </mc:Fallback>
      </mc:AlternateContent>
      <p:grpSp>
        <p:nvGrpSpPr>
          <p:cNvPr id="31" name="Agrupar 30">
            <a:extLst>
              <a:ext uri="{FF2B5EF4-FFF2-40B4-BE49-F238E27FC236}">
                <a16:creationId xmlns:a16="http://schemas.microsoft.com/office/drawing/2014/main" id="{F7FE5F47-4812-43B5-A6BF-FCCE6B1D6C64}"/>
              </a:ext>
            </a:extLst>
          </p:cNvPr>
          <p:cNvGrpSpPr/>
          <p:nvPr/>
        </p:nvGrpSpPr>
        <p:grpSpPr>
          <a:xfrm>
            <a:off x="2016843" y="186964"/>
            <a:ext cx="2322323" cy="3609863"/>
            <a:chOff x="2016844" y="186964"/>
            <a:chExt cx="1115776" cy="1985459"/>
          </a:xfrm>
        </p:grpSpPr>
        <p:grpSp>
          <p:nvGrpSpPr>
            <p:cNvPr id="16" name="Agrupar 15">
              <a:extLst>
                <a:ext uri="{FF2B5EF4-FFF2-40B4-BE49-F238E27FC236}">
                  <a16:creationId xmlns:a16="http://schemas.microsoft.com/office/drawing/2014/main" id="{B4AD28D0-4A26-453F-B9B9-93BBA168095F}"/>
                </a:ext>
              </a:extLst>
            </p:cNvPr>
            <p:cNvGrpSpPr/>
            <p:nvPr/>
          </p:nvGrpSpPr>
          <p:grpSpPr>
            <a:xfrm rot="5400000" flipH="1">
              <a:off x="1582002" y="621806"/>
              <a:ext cx="1985459" cy="1115776"/>
              <a:chOff x="5753899" y="3429000"/>
              <a:chExt cx="1704476" cy="2069986"/>
            </a:xfrm>
          </p:grpSpPr>
          <p:grpSp>
            <p:nvGrpSpPr>
              <p:cNvPr id="17" name="Agrupar 16">
                <a:extLst>
                  <a:ext uri="{FF2B5EF4-FFF2-40B4-BE49-F238E27FC236}">
                    <a16:creationId xmlns:a16="http://schemas.microsoft.com/office/drawing/2014/main" id="{9C470221-D539-496F-ABBC-8F73C1D7A473}"/>
                  </a:ext>
                </a:extLst>
              </p:cNvPr>
              <p:cNvGrpSpPr/>
              <p:nvPr/>
            </p:nvGrpSpPr>
            <p:grpSpPr>
              <a:xfrm>
                <a:off x="5753899" y="3429000"/>
                <a:ext cx="1704476" cy="2069986"/>
                <a:chOff x="3967089" y="3641739"/>
                <a:chExt cx="1704476" cy="2069986"/>
              </a:xfrm>
            </p:grpSpPr>
            <p:cxnSp>
              <p:nvCxnSpPr>
                <p:cNvPr id="19" name="Conector reto 18">
                  <a:extLst>
                    <a:ext uri="{FF2B5EF4-FFF2-40B4-BE49-F238E27FC236}">
                      <a16:creationId xmlns:a16="http://schemas.microsoft.com/office/drawing/2014/main" id="{C44DE806-6843-4FF4-9FAB-3D098912BAA3}"/>
                    </a:ext>
                  </a:extLst>
                </p:cNvPr>
                <p:cNvCxnSpPr>
                  <a:cxnSpLocks/>
                </p:cNvCxnSpPr>
                <p:nvPr/>
              </p:nvCxnSpPr>
              <p:spPr>
                <a:xfrm flipV="1">
                  <a:off x="3967089"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9E8387A6-E3F7-40AE-B26B-73618093B1A4}"/>
                    </a:ext>
                  </a:extLst>
                </p:cNvPr>
                <p:cNvCxnSpPr>
                  <a:cxnSpLocks/>
                </p:cNvCxnSpPr>
                <p:nvPr/>
              </p:nvCxnSpPr>
              <p:spPr>
                <a:xfrm flipH="1" flipV="1">
                  <a:off x="4819327" y="3641739"/>
                  <a:ext cx="852238" cy="17180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Arco 20">
                  <a:extLst>
                    <a:ext uri="{FF2B5EF4-FFF2-40B4-BE49-F238E27FC236}">
                      <a16:creationId xmlns:a16="http://schemas.microsoft.com/office/drawing/2014/main" id="{30883B0D-B464-491B-9FBC-CA3ED06B2625}"/>
                    </a:ext>
                  </a:extLst>
                </p:cNvPr>
                <p:cNvSpPr/>
                <p:nvPr/>
              </p:nvSpPr>
              <p:spPr>
                <a:xfrm rot="10800000">
                  <a:off x="3967089" y="4955458"/>
                  <a:ext cx="1704476"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Triângulo Retângulo 17">
                <a:extLst>
                  <a:ext uri="{FF2B5EF4-FFF2-40B4-BE49-F238E27FC236}">
                    <a16:creationId xmlns:a16="http://schemas.microsoft.com/office/drawing/2014/main" id="{02086C21-7F9A-49D0-BA22-A7087AC15539}"/>
                  </a:ext>
                </a:extLst>
              </p:cNvPr>
              <p:cNvSpPr/>
              <p:nvPr/>
            </p:nvSpPr>
            <p:spPr>
              <a:xfrm>
                <a:off x="6606136" y="3457985"/>
                <a:ext cx="852238" cy="1718052"/>
              </a:xfrm>
              <a:prstGeom prst="r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8741E86A-704C-488B-9A28-282BC02C4E6C}"/>
                    </a:ext>
                  </a:extLst>
                </p:cNvPr>
                <p:cNvSpPr txBox="1"/>
                <p:nvPr/>
              </p:nvSpPr>
              <p:spPr>
                <a:xfrm>
                  <a:off x="2561402" y="943916"/>
                  <a:ext cx="18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h</m:t>
                        </m:r>
                      </m:oMath>
                    </m:oMathPara>
                  </a14:m>
                  <a:endParaRPr lang="en-US" dirty="0"/>
                </a:p>
              </p:txBody>
            </p:sp>
          </mc:Choice>
          <mc:Fallback xmlns="">
            <p:sp>
              <p:nvSpPr>
                <p:cNvPr id="23" name="CaixaDeTexto 22">
                  <a:extLst>
                    <a:ext uri="{FF2B5EF4-FFF2-40B4-BE49-F238E27FC236}">
                      <a16:creationId xmlns:a16="http://schemas.microsoft.com/office/drawing/2014/main" id="{8741E86A-704C-488B-9A28-282BC02C4E6C}"/>
                    </a:ext>
                  </a:extLst>
                </p:cNvPr>
                <p:cNvSpPr txBox="1">
                  <a:spLocks noRot="1" noChangeAspect="1" noMove="1" noResize="1" noEditPoints="1" noAdjustHandles="1" noChangeArrowheads="1" noChangeShapeType="1" noTextEdit="1"/>
                </p:cNvSpPr>
                <p:nvPr/>
              </p:nvSpPr>
              <p:spPr>
                <a:xfrm>
                  <a:off x="2561402" y="943916"/>
                  <a:ext cx="185114"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D8B7BB8-D7EF-4679-8207-460272DBDC0D}"/>
                    </a:ext>
                  </a:extLst>
                </p:cNvPr>
                <p:cNvSpPr txBox="1"/>
                <p:nvPr/>
              </p:nvSpPr>
              <p:spPr>
                <a:xfrm>
                  <a:off x="2220667" y="544830"/>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𝑟</m:t>
                        </m:r>
                      </m:oMath>
                    </m:oMathPara>
                  </a14:m>
                  <a:endParaRPr lang="en-US" dirty="0"/>
                </a:p>
              </p:txBody>
            </p:sp>
          </mc:Choice>
          <mc:Fallback xmlns="">
            <p:sp>
              <p:nvSpPr>
                <p:cNvPr id="24" name="CaixaDeTexto 23">
                  <a:extLst>
                    <a:ext uri="{FF2B5EF4-FFF2-40B4-BE49-F238E27FC236}">
                      <a16:creationId xmlns:a16="http://schemas.microsoft.com/office/drawing/2014/main" id="{2D8B7BB8-D7EF-4679-8207-460272DBDC0D}"/>
                    </a:ext>
                  </a:extLst>
                </p:cNvPr>
                <p:cNvSpPr txBox="1">
                  <a:spLocks noRot="1" noChangeAspect="1" noMove="1" noResize="1" noEditPoints="1" noAdjustHandles="1" noChangeArrowheads="1" noChangeShapeType="1" noTextEdit="1"/>
                </p:cNvSpPr>
                <p:nvPr/>
              </p:nvSpPr>
              <p:spPr>
                <a:xfrm>
                  <a:off x="2220667" y="544830"/>
                  <a:ext cx="166969" cy="276999"/>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5611ED76-08B5-4375-B312-52363E01BF01}"/>
                  </a:ext>
                </a:extLst>
              </p:cNvPr>
              <p:cNvSpPr txBox="1"/>
              <p:nvPr/>
            </p:nvSpPr>
            <p:spPr>
              <a:xfrm>
                <a:off x="5141892" y="3361579"/>
                <a:ext cx="2250103"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h</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chemeClr val="tx1"/>
                                      </a:solidFill>
                                      <a:latin typeface="Cambria Math" panose="02040503050406030204" pitchFamily="18" charset="0"/>
                                    </a:rPr>
                                    <m:t>𝑟</m:t>
                                  </m:r>
                                </m:e>
                              </m:d>
                            </m:e>
                            <m:sup>
                              <m:r>
                                <a:rPr lang="pt-BR" b="0" i="1" smtClean="0">
                                  <a:latin typeface="Cambria Math" panose="02040503050406030204" pitchFamily="18" charset="0"/>
                                </a:rPr>
                                <m:t>2</m:t>
                              </m:r>
                            </m:sup>
                          </m:sSup>
                          <m:r>
                            <a:rPr lang="pt-BR" b="0" i="1" smtClean="0">
                              <a:latin typeface="Cambria Math" panose="02040503050406030204" pitchFamily="18" charset="0"/>
                            </a:rPr>
                            <m:t>𝑑𝑥</m:t>
                          </m:r>
                        </m:e>
                      </m:nary>
                    </m:oMath>
                  </m:oMathPara>
                </a14:m>
                <a:endParaRPr lang="en-US" dirty="0"/>
              </a:p>
            </p:txBody>
          </p:sp>
        </mc:Choice>
        <mc:Fallback xmlns="">
          <p:sp>
            <p:nvSpPr>
              <p:cNvPr id="25" name="CaixaDeTexto 24">
                <a:extLst>
                  <a:ext uri="{FF2B5EF4-FFF2-40B4-BE49-F238E27FC236}">
                    <a16:creationId xmlns:a16="http://schemas.microsoft.com/office/drawing/2014/main" id="{5611ED76-08B5-4375-B312-52363E01BF01}"/>
                  </a:ext>
                </a:extLst>
              </p:cNvPr>
              <p:cNvSpPr txBox="1">
                <a:spLocks noRot="1" noChangeAspect="1" noMove="1" noResize="1" noEditPoints="1" noAdjustHandles="1" noChangeArrowheads="1" noChangeShapeType="1" noTextEdit="1"/>
              </p:cNvSpPr>
              <p:nvPr/>
            </p:nvSpPr>
            <p:spPr>
              <a:xfrm>
                <a:off x="5141892" y="3361579"/>
                <a:ext cx="2250103" cy="6285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4C5DD23-E097-4EFA-9F20-5112391280A3}"/>
                  </a:ext>
                </a:extLst>
              </p:cNvPr>
              <p:cNvSpPr txBox="1"/>
              <p:nvPr/>
            </p:nvSpPr>
            <p:spPr>
              <a:xfrm>
                <a:off x="5148076" y="4263301"/>
                <a:ext cx="2877454"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h</m:t>
                          </m:r>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m:t>
                              </m:r>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 − 2</m:t>
                          </m:r>
                          <m:r>
                            <a:rPr lang="pt-BR" b="0" i="1" smtClean="0">
                              <a:latin typeface="Cambria Math" panose="02040503050406030204" pitchFamily="18" charset="0"/>
                            </a:rPr>
                            <m:t>𝑟𝑥</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𝑑𝑥</m:t>
                          </m:r>
                        </m:e>
                      </m:nary>
                    </m:oMath>
                  </m:oMathPara>
                </a14:m>
                <a:endParaRPr lang="en-US" dirty="0"/>
              </a:p>
            </p:txBody>
          </p:sp>
        </mc:Choice>
        <mc:Fallback xmlns="">
          <p:sp>
            <p:nvSpPr>
              <p:cNvPr id="26" name="CaixaDeTexto 25">
                <a:extLst>
                  <a:ext uri="{FF2B5EF4-FFF2-40B4-BE49-F238E27FC236}">
                    <a16:creationId xmlns:a16="http://schemas.microsoft.com/office/drawing/2014/main" id="{14C5DD23-E097-4EFA-9F20-5112391280A3}"/>
                  </a:ext>
                </a:extLst>
              </p:cNvPr>
              <p:cNvSpPr txBox="1">
                <a:spLocks noRot="1" noChangeAspect="1" noMove="1" noResize="1" noEditPoints="1" noAdjustHandles="1" noChangeArrowheads="1" noChangeShapeType="1" noTextEdit="1"/>
              </p:cNvSpPr>
              <p:nvPr/>
            </p:nvSpPr>
            <p:spPr>
              <a:xfrm>
                <a:off x="5148076" y="4263301"/>
                <a:ext cx="2877454" cy="6285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aixaDeTexto 43">
                <a:extLst>
                  <a:ext uri="{FF2B5EF4-FFF2-40B4-BE49-F238E27FC236}">
                    <a16:creationId xmlns:a16="http://schemas.microsoft.com/office/drawing/2014/main" id="{C4B27C6E-CDA7-4E94-A211-B5B490543318}"/>
                  </a:ext>
                </a:extLst>
              </p:cNvPr>
              <p:cNvSpPr txBox="1"/>
              <p:nvPr/>
            </p:nvSpPr>
            <p:spPr>
              <a:xfrm>
                <a:off x="5141892" y="5165023"/>
                <a:ext cx="2644442" cy="525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r>
                                <a:rPr lang="en-US">
                                  <a:latin typeface="Cambria Math" panose="02040503050406030204" pitchFamily="18" charset="0"/>
                                </a:rPr>
                                <m:t>​</m:t>
                              </m:r>
                            </m:e>
                          </m:d>
                        </m:e>
                        <m:sub>
                          <m:r>
                            <a:rPr lang="pt-BR" i="1">
                              <a:latin typeface="Cambria Math" panose="02040503050406030204" pitchFamily="18" charset="0"/>
                            </a:rPr>
                            <m:t>0</m:t>
                          </m:r>
                        </m:sub>
                        <m:sup>
                          <m:r>
                            <a:rPr lang="pt-BR" i="1">
                              <a:latin typeface="Cambria Math" panose="02040503050406030204" pitchFamily="18" charset="0"/>
                            </a:rPr>
                            <m:t>h</m:t>
                          </m:r>
                        </m:sup>
                      </m:sSubSup>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3</m:t>
                          </m:r>
                        </m:sup>
                      </m:sSup>
                      <m:r>
                        <a:rPr lang="pt-BR" i="1">
                          <a:latin typeface="Cambria Math" panose="02040503050406030204" pitchFamily="18" charset="0"/>
                        </a:rPr>
                        <m:t>−</m:t>
                      </m:r>
                      <m:r>
                        <a:rPr lang="pt-BR" i="1">
                          <a:latin typeface="Cambria Math" panose="02040503050406030204" pitchFamily="18" charset="0"/>
                        </a:rPr>
                        <m:t>𝑟</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𝑟</m:t>
                          </m:r>
                        </m:e>
                        <m:sup>
                          <m:r>
                            <a:rPr lang="pt-BR" b="0" i="1" smtClean="0">
                              <a:latin typeface="Cambria Math" panose="02040503050406030204" pitchFamily="18" charset="0"/>
                            </a:rPr>
                            <m:t>2</m:t>
                          </m:r>
                        </m:sup>
                      </m:sSup>
                      <m:r>
                        <a:rPr lang="pt-BR" i="1">
                          <a:latin typeface="Cambria Math" panose="02040503050406030204" pitchFamily="18" charset="0"/>
                        </a:rPr>
                        <m:t>𝑥</m:t>
                      </m:r>
                    </m:oMath>
                  </m:oMathPara>
                </a14:m>
                <a:endParaRPr lang="pt-BR" dirty="0"/>
              </a:p>
            </p:txBody>
          </p:sp>
        </mc:Choice>
        <mc:Fallback xmlns="">
          <p:sp>
            <p:nvSpPr>
              <p:cNvPr id="44" name="CaixaDeTexto 43">
                <a:extLst>
                  <a:ext uri="{FF2B5EF4-FFF2-40B4-BE49-F238E27FC236}">
                    <a16:creationId xmlns:a16="http://schemas.microsoft.com/office/drawing/2014/main" id="{C4B27C6E-CDA7-4E94-A211-B5B490543318}"/>
                  </a:ext>
                </a:extLst>
              </p:cNvPr>
              <p:cNvSpPr txBox="1">
                <a:spLocks noRot="1" noChangeAspect="1" noMove="1" noResize="1" noEditPoints="1" noAdjustHandles="1" noChangeArrowheads="1" noChangeShapeType="1" noTextEdit="1"/>
              </p:cNvSpPr>
              <p:nvPr/>
            </p:nvSpPr>
            <p:spPr>
              <a:xfrm>
                <a:off x="5141892" y="5165023"/>
                <a:ext cx="2644442" cy="5254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9C853417-ADED-4B7E-B7F6-1C005A1F08EC}"/>
                  </a:ext>
                </a:extLst>
              </p:cNvPr>
              <p:cNvSpPr txBox="1"/>
              <p:nvPr/>
            </p:nvSpPr>
            <p:spPr>
              <a:xfrm>
                <a:off x="7096891" y="1404492"/>
                <a:ext cx="20563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𝑔</m:t>
                          </m:r>
                        </m:e>
                        <m:sub>
                          <m:r>
                            <a:rPr lang="pt-BR" sz="2000" i="1">
                              <a:latin typeface="Cambria Math" panose="02040503050406030204" pitchFamily="18" charset="0"/>
                            </a:rPr>
                            <m:t>1</m:t>
                          </m:r>
                        </m:sub>
                      </m:sSub>
                      <m:d>
                        <m:dPr>
                          <m:ctrlPr>
                            <a:rPr lang="pt-BR" sz="2000" i="1">
                              <a:latin typeface="Cambria Math" panose="02040503050406030204" pitchFamily="18" charset="0"/>
                            </a:rPr>
                          </m:ctrlPr>
                        </m:dPr>
                        <m:e>
                          <m:r>
                            <a:rPr lang="pt-BR" sz="2000" i="1">
                              <a:latin typeface="Cambria Math" panose="02040503050406030204" pitchFamily="18" charset="0"/>
                            </a:rPr>
                            <m:t>h</m:t>
                          </m:r>
                        </m:e>
                      </m:d>
                      <m:r>
                        <a:rPr lang="pt-BR" sz="2000" i="1">
                          <a:latin typeface="Cambria Math" panose="02040503050406030204" pitchFamily="18" charset="0"/>
                        </a:rPr>
                        <m:t>=0∴</m:t>
                      </m:r>
                      <m:r>
                        <a:rPr lang="pt-BR" sz="2000" i="1">
                          <a:latin typeface="Cambria Math" panose="02040503050406030204" pitchFamily="18" charset="0"/>
                        </a:rPr>
                        <m:t>h</m:t>
                      </m:r>
                      <m:r>
                        <a:rPr lang="pt-BR" sz="2000" i="1">
                          <a:latin typeface="Cambria Math" panose="02040503050406030204" pitchFamily="18" charset="0"/>
                        </a:rPr>
                        <m:t>=</m:t>
                      </m:r>
                      <m:r>
                        <a:rPr lang="pt-BR" sz="2000" i="1">
                          <a:latin typeface="Cambria Math" panose="02040503050406030204" pitchFamily="18" charset="0"/>
                        </a:rPr>
                        <m:t>𝑟</m:t>
                      </m:r>
                    </m:oMath>
                  </m:oMathPara>
                </a14:m>
                <a:endParaRPr lang="en-US" dirty="0"/>
              </a:p>
            </p:txBody>
          </p:sp>
        </mc:Choice>
        <mc:Fallback xmlns="">
          <p:sp>
            <p:nvSpPr>
              <p:cNvPr id="45" name="CaixaDeTexto 44">
                <a:extLst>
                  <a:ext uri="{FF2B5EF4-FFF2-40B4-BE49-F238E27FC236}">
                    <a16:creationId xmlns:a16="http://schemas.microsoft.com/office/drawing/2014/main" id="{9C853417-ADED-4B7E-B7F6-1C005A1F08EC}"/>
                  </a:ext>
                </a:extLst>
              </p:cNvPr>
              <p:cNvSpPr txBox="1">
                <a:spLocks noRot="1" noChangeAspect="1" noMove="1" noResize="1" noEditPoints="1" noAdjustHandles="1" noChangeArrowheads="1" noChangeShapeType="1" noTextEdit="1"/>
              </p:cNvSpPr>
              <p:nvPr/>
            </p:nvSpPr>
            <p:spPr>
              <a:xfrm>
                <a:off x="7096891" y="1404492"/>
                <a:ext cx="2056397" cy="307777"/>
              </a:xfrm>
              <a:prstGeom prst="rect">
                <a:avLst/>
              </a:prstGeom>
              <a:blipFill>
                <a:blip r:embed="rId10"/>
                <a:stretch>
                  <a:fillRect l="-2663" r="-888" b="-23529"/>
                </a:stretch>
              </a:blipFill>
            </p:spPr>
            <p:txBody>
              <a:bodyPr/>
              <a:lstStyle/>
              <a:p>
                <a:r>
                  <a:rPr lang="en-US">
                    <a:noFill/>
                  </a:rPr>
                  <a:t> </a:t>
                </a:r>
              </a:p>
            </p:txBody>
          </p:sp>
        </mc:Fallback>
      </mc:AlternateContent>
      <p:cxnSp>
        <p:nvCxnSpPr>
          <p:cNvPr id="50" name="Conector reto 49">
            <a:extLst>
              <a:ext uri="{FF2B5EF4-FFF2-40B4-BE49-F238E27FC236}">
                <a16:creationId xmlns:a16="http://schemas.microsoft.com/office/drawing/2014/main" id="{5B06FE99-6657-4CAE-B671-AE9AB3F557C4}"/>
              </a:ext>
            </a:extLst>
          </p:cNvPr>
          <p:cNvCxnSpPr>
            <a:cxnSpLocks/>
          </p:cNvCxnSpPr>
          <p:nvPr/>
        </p:nvCxnSpPr>
        <p:spPr>
          <a:xfrm flipV="1">
            <a:off x="10171603" y="4276831"/>
            <a:ext cx="409021" cy="460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C701C45E-15AE-4601-A3D0-8C4E563AC380}"/>
              </a:ext>
            </a:extLst>
          </p:cNvPr>
          <p:cNvCxnSpPr>
            <a:cxnSpLocks/>
          </p:cNvCxnSpPr>
          <p:nvPr/>
        </p:nvCxnSpPr>
        <p:spPr>
          <a:xfrm flipV="1">
            <a:off x="10738186" y="4276831"/>
            <a:ext cx="409021" cy="460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1834713D-F317-465F-9DBD-81F0FBD73A2D}"/>
                  </a:ext>
                </a:extLst>
              </p:cNvPr>
              <p:cNvSpPr txBox="1"/>
              <p:nvPr/>
            </p:nvSpPr>
            <p:spPr>
              <a:xfrm>
                <a:off x="9124242" y="2459857"/>
                <a:ext cx="240796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h</m:t>
                          </m:r>
                        </m:e>
                        <m:sup>
                          <m:r>
                            <a:rPr lang="pt-BR" i="1">
                              <a:latin typeface="Cambria Math" panose="02040503050406030204" pitchFamily="18" charset="0"/>
                            </a:rPr>
                            <m:t>3</m:t>
                          </m:r>
                        </m:sup>
                      </m:sSup>
                      <m:r>
                        <a:rPr lang="pt-BR" i="1">
                          <a:latin typeface="Cambria Math" panose="02040503050406030204" pitchFamily="18" charset="0"/>
                        </a:rPr>
                        <m:t>−</m:t>
                      </m:r>
                      <m:r>
                        <a:rPr lang="pt-BR" i="1">
                          <a:latin typeface="Cambria Math" panose="02040503050406030204" pitchFamily="18" charset="0"/>
                        </a:rPr>
                        <m:t>𝑟</m:t>
                      </m:r>
                      <m:sSup>
                        <m:sSupPr>
                          <m:ctrlPr>
                            <a:rPr lang="pt-BR" i="1">
                              <a:latin typeface="Cambria Math" panose="02040503050406030204" pitchFamily="18" charset="0"/>
                            </a:rPr>
                          </m:ctrlPr>
                        </m:sSupPr>
                        <m:e>
                          <m:r>
                            <a:rPr lang="pt-BR" i="1">
                              <a:latin typeface="Cambria Math" panose="02040503050406030204" pitchFamily="18" charset="0"/>
                            </a:rPr>
                            <m:t>h</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h</m:t>
                      </m:r>
                    </m:oMath>
                  </m:oMathPara>
                </a14:m>
                <a:endParaRPr lang="pt-BR" dirty="0"/>
              </a:p>
            </p:txBody>
          </p:sp>
        </mc:Choice>
        <mc:Fallback xmlns="">
          <p:sp>
            <p:nvSpPr>
              <p:cNvPr id="56" name="CaixaDeTexto 55">
                <a:extLst>
                  <a:ext uri="{FF2B5EF4-FFF2-40B4-BE49-F238E27FC236}">
                    <a16:creationId xmlns:a16="http://schemas.microsoft.com/office/drawing/2014/main" id="{1834713D-F317-465F-9DBD-81F0FBD73A2D}"/>
                  </a:ext>
                </a:extLst>
              </p:cNvPr>
              <p:cNvSpPr txBox="1">
                <a:spLocks noRot="1" noChangeAspect="1" noMove="1" noResize="1" noEditPoints="1" noAdjustHandles="1" noChangeArrowheads="1" noChangeShapeType="1" noTextEdit="1"/>
              </p:cNvSpPr>
              <p:nvPr/>
            </p:nvSpPr>
            <p:spPr>
              <a:xfrm>
                <a:off x="9124242" y="2459857"/>
                <a:ext cx="2407967" cy="5203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5D22E72F-FC04-4EE0-A2CD-DF152D4A4AE9}"/>
                  </a:ext>
                </a:extLst>
              </p:cNvPr>
              <p:cNvSpPr txBox="1"/>
              <p:nvPr/>
            </p:nvSpPr>
            <p:spPr>
              <a:xfrm>
                <a:off x="9124242" y="3361579"/>
                <a:ext cx="253922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r>
                        <a:rPr lang="pt-BR" i="1">
                          <a:latin typeface="Cambria Math" panose="02040503050406030204" pitchFamily="18" charset="0"/>
                        </a:rPr>
                        <m:t>h</m:t>
                      </m:r>
                      <m:r>
                        <a:rPr lang="pt-BR" i="1">
                          <a:latin typeface="Cambria Math" panose="02040503050406030204" pitchFamily="18" charset="0"/>
                        </a:rPr>
                        <m:t> (</m:t>
                      </m:r>
                      <m:sSup>
                        <m:sSupPr>
                          <m:ctrlPr>
                            <a:rPr lang="pt-BR" i="1">
                              <a:latin typeface="Cambria Math" panose="02040503050406030204" pitchFamily="18" charset="0"/>
                            </a:rPr>
                          </m:ctrlPr>
                        </m:sSupPr>
                        <m:e>
                          <m:r>
                            <a:rPr lang="pt-BR" i="1">
                              <a:latin typeface="Cambria Math" panose="02040503050406030204" pitchFamily="18" charset="0"/>
                            </a:rPr>
                            <m:t>h</m:t>
                          </m:r>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rPr>
                        <m:t>𝑟h</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oMath>
                  </m:oMathPara>
                </a14:m>
                <a:endParaRPr lang="pt-BR" dirty="0"/>
              </a:p>
            </p:txBody>
          </p:sp>
        </mc:Choice>
        <mc:Fallback xmlns="">
          <p:sp>
            <p:nvSpPr>
              <p:cNvPr id="57" name="CaixaDeTexto 56">
                <a:extLst>
                  <a:ext uri="{FF2B5EF4-FFF2-40B4-BE49-F238E27FC236}">
                    <a16:creationId xmlns:a16="http://schemas.microsoft.com/office/drawing/2014/main" id="{5D22E72F-FC04-4EE0-A2CD-DF152D4A4AE9}"/>
                  </a:ext>
                </a:extLst>
              </p:cNvPr>
              <p:cNvSpPr txBox="1">
                <a:spLocks noRot="1" noChangeAspect="1" noMove="1" noResize="1" noEditPoints="1" noAdjustHandles="1" noChangeArrowheads="1" noChangeShapeType="1" noTextEdit="1"/>
              </p:cNvSpPr>
              <p:nvPr/>
            </p:nvSpPr>
            <p:spPr>
              <a:xfrm>
                <a:off x="9124242" y="3361579"/>
                <a:ext cx="2539220" cy="5203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BC2A193D-2D55-4229-B371-EA744FEA53B6}"/>
                  </a:ext>
                </a:extLst>
              </p:cNvPr>
              <p:cNvSpPr txBox="1"/>
              <p:nvPr/>
            </p:nvSpPr>
            <p:spPr>
              <a:xfrm>
                <a:off x="9124242" y="4262257"/>
                <a:ext cx="2509148"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r>
                        <a:rPr lang="pt-BR" i="1">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r>
                        <a:rPr lang="pt-BR" i="1">
                          <a:latin typeface="Cambria Math" panose="02040503050406030204" pitchFamily="18" charset="0"/>
                        </a:rPr>
                        <m:t>h</m:t>
                      </m:r>
                      <m:r>
                        <a:rPr lang="pt-BR" i="1">
                          <a:latin typeface="Cambria Math" panose="02040503050406030204" pitchFamily="18" charset="0"/>
                        </a:rPr>
                        <m:t> (</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r>
                        <a:rPr lang="pt-BR" i="1">
                          <a:latin typeface="Cambria Math" panose="02040503050406030204" pitchFamily="18" charset="0"/>
                        </a:rPr>
                        <m:t>𝑟𝑟</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m:t>
                      </m:r>
                    </m:oMath>
                  </m:oMathPara>
                </a14:m>
                <a:endParaRPr lang="pt-BR" dirty="0"/>
              </a:p>
            </p:txBody>
          </p:sp>
        </mc:Choice>
        <mc:Fallback xmlns="">
          <p:sp>
            <p:nvSpPr>
              <p:cNvPr id="58" name="CaixaDeTexto 57">
                <a:extLst>
                  <a:ext uri="{FF2B5EF4-FFF2-40B4-BE49-F238E27FC236}">
                    <a16:creationId xmlns:a16="http://schemas.microsoft.com/office/drawing/2014/main" id="{BC2A193D-2D55-4229-B371-EA744FEA53B6}"/>
                  </a:ext>
                </a:extLst>
              </p:cNvPr>
              <p:cNvSpPr txBox="1">
                <a:spLocks noRot="1" noChangeAspect="1" noMove="1" noResize="1" noEditPoints="1" noAdjustHandles="1" noChangeArrowheads="1" noChangeShapeType="1" noTextEdit="1"/>
              </p:cNvSpPr>
              <p:nvPr/>
            </p:nvSpPr>
            <p:spPr>
              <a:xfrm>
                <a:off x="9124242" y="4262257"/>
                <a:ext cx="2509148" cy="5203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aixaDeTexto 58">
                <a:extLst>
                  <a:ext uri="{FF2B5EF4-FFF2-40B4-BE49-F238E27FC236}">
                    <a16:creationId xmlns:a16="http://schemas.microsoft.com/office/drawing/2014/main" id="{21CE1043-263E-4CA7-B997-63107FA76B8C}"/>
                  </a:ext>
                </a:extLst>
              </p:cNvPr>
              <p:cNvSpPr txBox="1"/>
              <p:nvPr/>
            </p:nvSpPr>
            <p:spPr>
              <a:xfrm>
                <a:off x="9130493" y="5162935"/>
                <a:ext cx="126335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a:latin typeface="Cambria Math" panose="02040503050406030204" pitchFamily="18" charset="0"/>
                        </a:rPr>
                        <m:t>=</m:t>
                      </m:r>
                      <m:r>
                        <a:rPr lang="pt-BR" i="1">
                          <a:latin typeface="Cambria Math" panose="02040503050406030204" pitchFamily="18" charset="0"/>
                        </a:rPr>
                        <m:t>𝜋</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r>
                        <a:rPr lang="pt-BR" i="1">
                          <a:latin typeface="Cambria Math" panose="02040503050406030204" pitchFamily="18" charset="0"/>
                        </a:rPr>
                        <m:t> </m:t>
                      </m:r>
                      <m:r>
                        <a:rPr lang="pt-BR" i="1">
                          <a:latin typeface="Cambria Math" panose="02040503050406030204" pitchFamily="18" charset="0"/>
                        </a:rPr>
                        <m:t>h</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oMath>
                  </m:oMathPara>
                </a14:m>
                <a:endParaRPr lang="pt-BR" dirty="0"/>
              </a:p>
            </p:txBody>
          </p:sp>
        </mc:Choice>
        <mc:Fallback xmlns="">
          <p:sp>
            <p:nvSpPr>
              <p:cNvPr id="59" name="CaixaDeTexto 58">
                <a:extLst>
                  <a:ext uri="{FF2B5EF4-FFF2-40B4-BE49-F238E27FC236}">
                    <a16:creationId xmlns:a16="http://schemas.microsoft.com/office/drawing/2014/main" id="{21CE1043-263E-4CA7-B997-63107FA76B8C}"/>
                  </a:ext>
                </a:extLst>
              </p:cNvPr>
              <p:cNvSpPr txBox="1">
                <a:spLocks noRot="1" noChangeAspect="1" noMove="1" noResize="1" noEditPoints="1" noAdjustHandles="1" noChangeArrowheads="1" noChangeShapeType="1" noTextEdit="1"/>
              </p:cNvSpPr>
              <p:nvPr/>
            </p:nvSpPr>
            <p:spPr>
              <a:xfrm>
                <a:off x="9130493" y="5162935"/>
                <a:ext cx="1263359" cy="52039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tângulo 59">
                <a:extLst>
                  <a:ext uri="{FF2B5EF4-FFF2-40B4-BE49-F238E27FC236}">
                    <a16:creationId xmlns:a16="http://schemas.microsoft.com/office/drawing/2014/main" id="{ADA4A5C2-9011-4A12-A635-25F5DDEBCE14}"/>
                  </a:ext>
                </a:extLst>
              </p:cNvPr>
              <p:cNvSpPr/>
              <p:nvPr/>
            </p:nvSpPr>
            <p:spPr>
              <a:xfrm>
                <a:off x="1982621" y="4111572"/>
                <a:ext cx="2206117"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rPr>
                        <m:t>h</m:t>
                      </m:r>
                      <m:r>
                        <a:rPr lang="pt-BR" sz="2400" i="1">
                          <a:latin typeface="Cambria Math" panose="02040503050406030204" pitchFamily="18" charset="0"/>
                        </a:rPr>
                        <m:t> ∙</m:t>
                      </m:r>
                      <m:r>
                        <m:rPr>
                          <m:sty m:val="p"/>
                        </m:rPr>
                        <a:rPr lang="pt-BR" sz="2400" i="1">
                          <a:latin typeface="Cambria Math" panose="02040503050406030204" pitchFamily="18" charset="0"/>
                        </a:rPr>
                        <m:t>π</m:t>
                      </m:r>
                      <m:sSup>
                        <m:sSupPr>
                          <m:ctrlPr>
                            <a:rPr lang="pt-BR" sz="2400" i="1">
                              <a:latin typeface="Cambria Math" panose="02040503050406030204" pitchFamily="18" charset="0"/>
                            </a:rPr>
                          </m:ctrlPr>
                        </m:sSupPr>
                        <m:e>
                          <m:r>
                            <a:rPr lang="pt-BR" sz="2400" i="1">
                              <a:latin typeface="Cambria Math" panose="02040503050406030204" pitchFamily="18" charset="0"/>
                            </a:rPr>
                            <m:t>𝑟</m:t>
                          </m:r>
                        </m:e>
                        <m:sup>
                          <m:r>
                            <a:rPr lang="pt-BR" sz="2400" i="1">
                              <a:latin typeface="Cambria Math" panose="02040503050406030204" pitchFamily="18" charset="0"/>
                            </a:rPr>
                            <m:t>2</m:t>
                          </m:r>
                        </m:sup>
                      </m:sSup>
                    </m:oMath>
                  </m:oMathPara>
                </a14:m>
                <a:endParaRPr lang="pt-BR" sz="2400" dirty="0"/>
              </a:p>
            </p:txBody>
          </p:sp>
        </mc:Choice>
        <mc:Fallback xmlns="">
          <p:sp>
            <p:nvSpPr>
              <p:cNvPr id="60" name="Retângulo 59">
                <a:extLst>
                  <a:ext uri="{FF2B5EF4-FFF2-40B4-BE49-F238E27FC236}">
                    <a16:creationId xmlns:a16="http://schemas.microsoft.com/office/drawing/2014/main" id="{ADA4A5C2-9011-4A12-A635-25F5DDEBCE14}"/>
                  </a:ext>
                </a:extLst>
              </p:cNvPr>
              <p:cNvSpPr>
                <a:spLocks noRot="1" noChangeAspect="1" noMove="1" noResize="1" noEditPoints="1" noAdjustHandles="1" noChangeArrowheads="1" noChangeShapeType="1" noTextEdit="1"/>
              </p:cNvSpPr>
              <p:nvPr/>
            </p:nvSpPr>
            <p:spPr>
              <a:xfrm>
                <a:off x="1982621" y="4111572"/>
                <a:ext cx="2206117" cy="786177"/>
              </a:xfrm>
              <a:prstGeom prst="rect">
                <a:avLst/>
              </a:prstGeom>
              <a:blipFill>
                <a:blip r:embed="rId15"/>
                <a:stretch>
                  <a:fillRect/>
                </a:stretch>
              </a:blipFill>
            </p:spPr>
            <p:txBody>
              <a:bodyPr/>
              <a:lstStyle/>
              <a:p>
                <a:r>
                  <a:rPr lang="en-US">
                    <a:noFill/>
                  </a:rPr>
                  <a:t> </a:t>
                </a:r>
              </a:p>
            </p:txBody>
          </p:sp>
        </mc:Fallback>
      </mc:AlternateContent>
      <p:cxnSp>
        <p:nvCxnSpPr>
          <p:cNvPr id="62" name="Conector reto 61">
            <a:extLst>
              <a:ext uri="{FF2B5EF4-FFF2-40B4-BE49-F238E27FC236}">
                <a16:creationId xmlns:a16="http://schemas.microsoft.com/office/drawing/2014/main" id="{DBF44F7C-5296-449C-A32D-0EAFF3940D45}"/>
              </a:ext>
            </a:extLst>
          </p:cNvPr>
          <p:cNvCxnSpPr>
            <a:cxnSpLocks/>
          </p:cNvCxnSpPr>
          <p:nvPr/>
        </p:nvCxnSpPr>
        <p:spPr>
          <a:xfrm>
            <a:off x="4688115" y="327176"/>
            <a:ext cx="0" cy="6203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5766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41809F7-043D-4250-A8AE-1B8FB6ABA272}"/>
                  </a:ext>
                </a:extLst>
              </p:cNvPr>
              <p:cNvSpPr txBox="1"/>
              <p:nvPr/>
            </p:nvSpPr>
            <p:spPr>
              <a:xfrm>
                <a:off x="5115774" y="2459857"/>
                <a:ext cx="1936877"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nary>
                        <m:naryPr>
                          <m:ctrlPr>
                            <a:rPr lang="pt-BR" i="1">
                              <a:latin typeface="Cambria Math" panose="02040503050406030204" pitchFamily="18" charset="0"/>
                            </a:rPr>
                          </m:ctrlPr>
                        </m:naryPr>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2</m:t>
                              </m:r>
                            </m:sub>
                          </m:sSub>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i="1">
                                      <a:latin typeface="Cambria Math" panose="02040503050406030204" pitchFamily="18" charset="0"/>
                                    </a:rPr>
                                    <m:t>𝑥</m:t>
                                  </m:r>
                                </m:e>
                              </m:d>
                            </m:e>
                            <m:sup>
                              <m:r>
                                <a:rPr lang="pt-BR" i="1">
                                  <a:latin typeface="Cambria Math" panose="02040503050406030204" pitchFamily="18" charset="0"/>
                                </a:rPr>
                                <m:t>2</m:t>
                              </m:r>
                            </m:sup>
                          </m:sSup>
                          <m:r>
                            <a:rPr lang="pt-BR" i="1">
                              <a:latin typeface="Cambria Math" panose="02040503050406030204" pitchFamily="18" charset="0"/>
                            </a:rPr>
                            <m:t>𝑑𝑥</m:t>
                          </m:r>
                        </m:e>
                      </m:nary>
                    </m:oMath>
                  </m:oMathPara>
                </a14:m>
                <a:endParaRPr lang="en-US" sz="1600" dirty="0"/>
              </a:p>
            </p:txBody>
          </p:sp>
        </mc:Choice>
        <mc:Fallback xmlns="">
          <p:sp>
            <p:nvSpPr>
              <p:cNvPr id="15" name="CaixaDeTexto 14">
                <a:extLst>
                  <a:ext uri="{FF2B5EF4-FFF2-40B4-BE49-F238E27FC236}">
                    <a16:creationId xmlns:a16="http://schemas.microsoft.com/office/drawing/2014/main" id="{741809F7-043D-4250-A8AE-1B8FB6ABA272}"/>
                  </a:ext>
                </a:extLst>
              </p:cNvPr>
              <p:cNvSpPr txBox="1">
                <a:spLocks noRot="1" noChangeAspect="1" noMove="1" noResize="1" noEditPoints="1" noAdjustHandles="1" noChangeArrowheads="1" noChangeShapeType="1" noTextEdit="1"/>
              </p:cNvSpPr>
              <p:nvPr/>
            </p:nvSpPr>
            <p:spPr>
              <a:xfrm>
                <a:off x="5115774" y="2459857"/>
                <a:ext cx="1936877" cy="5984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93AD10C-2702-47CC-A818-CF1E063104A8}"/>
                  </a:ext>
                </a:extLst>
              </p:cNvPr>
              <p:cNvSpPr txBox="1"/>
              <p:nvPr/>
            </p:nvSpPr>
            <p:spPr>
              <a:xfrm>
                <a:off x="7226669" y="823563"/>
                <a:ext cx="2442143" cy="372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𝑔</m:t>
                          </m:r>
                        </m:e>
                        <m:sub>
                          <m:r>
                            <a:rPr lang="pt-BR" sz="2000" b="0" i="1" smtClean="0">
                              <a:latin typeface="Cambria Math" panose="02040503050406030204" pitchFamily="18" charset="0"/>
                            </a:rPr>
                            <m:t>2</m:t>
                          </m:r>
                        </m:sub>
                      </m:sSub>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𝑥</m:t>
                          </m:r>
                        </m:e>
                      </m:d>
                      <m:r>
                        <a:rPr lang="pt-BR" sz="2000" b="0" i="0" smtClean="0">
                          <a:latin typeface="Cambria Math" panose="02040503050406030204" pitchFamily="18" charset="0"/>
                        </a:rPr>
                        <m:t>=</m:t>
                      </m:r>
                      <m:rad>
                        <m:radPr>
                          <m:degHide m:val="on"/>
                          <m:ctrlPr>
                            <a:rPr lang="pt-BR" sz="2000" b="0" i="1" smtClean="0">
                              <a:latin typeface="Cambria Math" panose="02040503050406030204" pitchFamily="18" charset="0"/>
                            </a:rPr>
                          </m:ctrlPr>
                        </m:radPr>
                        <m:deg/>
                        <m:e>
                          <m:r>
                            <a:rPr lang="pt-BR" sz="2000" i="1">
                              <a:latin typeface="Cambria Math" panose="02040503050406030204" pitchFamily="18" charset="0"/>
                            </a:rPr>
                            <m:t>(−</m:t>
                          </m:r>
                          <m:sSup>
                            <m:sSupPr>
                              <m:ctrlPr>
                                <a:rPr lang="pt-BR" sz="2000" i="1">
                                  <a:latin typeface="Cambria Math" panose="02040503050406030204" pitchFamily="18" charset="0"/>
                                </a:rPr>
                              </m:ctrlPr>
                            </m:sSupPr>
                            <m:e>
                              <m:r>
                                <a:rPr lang="pt-BR" sz="2000" i="1">
                                  <a:latin typeface="Cambria Math" panose="02040503050406030204" pitchFamily="18" charset="0"/>
                                </a:rPr>
                                <m:t>𝑥</m:t>
                              </m:r>
                            </m:e>
                            <m:sup>
                              <m:r>
                                <a:rPr lang="pt-BR" sz="2000" i="1">
                                  <a:latin typeface="Cambria Math" panose="02040503050406030204" pitchFamily="18" charset="0"/>
                                </a:rPr>
                                <m:t>2</m:t>
                              </m:r>
                            </m:sup>
                          </m:sSup>
                          <m:r>
                            <a:rPr lang="pt-BR" sz="2000" i="1">
                              <a:latin typeface="Cambria Math" panose="02040503050406030204" pitchFamily="18" charset="0"/>
                            </a:rPr>
                            <m:t>+</m:t>
                          </m:r>
                          <m:sSup>
                            <m:sSupPr>
                              <m:ctrlPr>
                                <a:rPr lang="pt-BR" sz="2000" i="1">
                                  <a:latin typeface="Cambria Math" panose="02040503050406030204" pitchFamily="18" charset="0"/>
                                </a:rPr>
                              </m:ctrlPr>
                            </m:sSupPr>
                            <m:e>
                              <m:r>
                                <a:rPr lang="pt-BR" sz="2000" i="1">
                                  <a:latin typeface="Cambria Math" panose="02040503050406030204" pitchFamily="18" charset="0"/>
                                </a:rPr>
                                <m:t>𝑟</m:t>
                              </m:r>
                            </m:e>
                            <m:sup>
                              <m:r>
                                <a:rPr lang="pt-BR" sz="2000" i="1">
                                  <a:latin typeface="Cambria Math" panose="02040503050406030204" pitchFamily="18" charset="0"/>
                                </a:rPr>
                                <m:t>2</m:t>
                              </m:r>
                            </m:sup>
                          </m:sSup>
                          <m:r>
                            <a:rPr lang="pt-BR" sz="2000" i="1">
                              <a:latin typeface="Cambria Math" panose="02040503050406030204" pitchFamily="18" charset="0"/>
                            </a:rPr>
                            <m:t>)</m:t>
                          </m:r>
                        </m:e>
                      </m:rad>
                    </m:oMath>
                  </m:oMathPara>
                </a14:m>
                <a:endParaRPr lang="en-US" dirty="0"/>
              </a:p>
            </p:txBody>
          </p:sp>
        </mc:Choice>
        <mc:Fallback xmlns="">
          <p:sp>
            <p:nvSpPr>
              <p:cNvPr id="8" name="CaixaDeTexto 7">
                <a:extLst>
                  <a:ext uri="{FF2B5EF4-FFF2-40B4-BE49-F238E27FC236}">
                    <a16:creationId xmlns:a16="http://schemas.microsoft.com/office/drawing/2014/main" id="{793AD10C-2702-47CC-A818-CF1E063104A8}"/>
                  </a:ext>
                </a:extLst>
              </p:cNvPr>
              <p:cNvSpPr txBox="1">
                <a:spLocks noRot="1" noChangeAspect="1" noMove="1" noResize="1" noEditPoints="1" noAdjustHandles="1" noChangeArrowheads="1" noChangeShapeType="1" noTextEdit="1"/>
              </p:cNvSpPr>
              <p:nvPr/>
            </p:nvSpPr>
            <p:spPr>
              <a:xfrm>
                <a:off x="7226669" y="823563"/>
                <a:ext cx="2442143" cy="372731"/>
              </a:xfrm>
              <a:prstGeom prst="rect">
                <a:avLst/>
              </a:prstGeom>
              <a:blipFill>
                <a:blip r:embed="rId4"/>
                <a:stretch>
                  <a:fillRect l="-1995" r="-3242" b="-29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5611ED76-08B5-4375-B312-52363E01BF01}"/>
                  </a:ext>
                </a:extLst>
              </p:cNvPr>
              <p:cNvSpPr txBox="1"/>
              <p:nvPr/>
            </p:nvSpPr>
            <p:spPr>
              <a:xfrm>
                <a:off x="5115755" y="3611894"/>
                <a:ext cx="2379241"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nary>
                        <m:naryPr>
                          <m:ctrlPr>
                            <a:rPr lang="pt-BR" b="0" i="1" smtClean="0">
                              <a:latin typeface="Cambria Math" panose="02040503050406030204" pitchFamily="18" charset="0"/>
                            </a:rPr>
                          </m:ctrlPr>
                        </m:naryPr>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e>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𝑑𝑥</m:t>
                          </m:r>
                        </m:e>
                      </m:nary>
                    </m:oMath>
                  </m:oMathPara>
                </a14:m>
                <a:endParaRPr lang="en-US" dirty="0"/>
              </a:p>
            </p:txBody>
          </p:sp>
        </mc:Choice>
        <mc:Fallback xmlns="">
          <p:sp>
            <p:nvSpPr>
              <p:cNvPr id="25" name="CaixaDeTexto 24">
                <a:extLst>
                  <a:ext uri="{FF2B5EF4-FFF2-40B4-BE49-F238E27FC236}">
                    <a16:creationId xmlns:a16="http://schemas.microsoft.com/office/drawing/2014/main" id="{5611ED76-08B5-4375-B312-52363E01BF01}"/>
                  </a:ext>
                </a:extLst>
              </p:cNvPr>
              <p:cNvSpPr txBox="1">
                <a:spLocks noRot="1" noChangeAspect="1" noMove="1" noResize="1" noEditPoints="1" noAdjustHandles="1" noChangeArrowheads="1" noChangeShapeType="1" noTextEdit="1"/>
              </p:cNvSpPr>
              <p:nvPr/>
            </p:nvSpPr>
            <p:spPr>
              <a:xfrm>
                <a:off x="5115755" y="3611894"/>
                <a:ext cx="2379241" cy="5984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aixaDeTexto 43">
                <a:extLst>
                  <a:ext uri="{FF2B5EF4-FFF2-40B4-BE49-F238E27FC236}">
                    <a16:creationId xmlns:a16="http://schemas.microsoft.com/office/drawing/2014/main" id="{C4B27C6E-CDA7-4E94-A211-B5B490543318}"/>
                  </a:ext>
                </a:extLst>
              </p:cNvPr>
              <p:cNvSpPr txBox="1"/>
              <p:nvPr/>
            </p:nvSpPr>
            <p:spPr>
              <a:xfrm>
                <a:off x="5115755" y="4763931"/>
                <a:ext cx="2356927" cy="523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r>
                                <a:rPr lang="en-US">
                                  <a:latin typeface="Cambria Math" panose="02040503050406030204" pitchFamily="18" charset="0"/>
                                </a:rPr>
                                <m:t>​</m:t>
                              </m:r>
                            </m:e>
                          </m:d>
                        </m:e>
                        <m:sub>
                          <m:r>
                            <a:rPr lang="pt-BR" b="0" i="1" smtClean="0">
                              <a:latin typeface="Cambria Math" panose="02040503050406030204" pitchFamily="18" charset="0"/>
                            </a:rPr>
                            <m:t>−</m:t>
                          </m:r>
                          <m:r>
                            <a:rPr lang="pt-BR" b="0" i="1" smtClean="0">
                              <a:latin typeface="Cambria Math" panose="02040503050406030204" pitchFamily="18" charset="0"/>
                            </a:rPr>
                            <m:t>𝑟</m:t>
                          </m:r>
                        </m:sub>
                        <m:sup>
                          <m:r>
                            <a:rPr lang="pt-BR" b="0" i="1" smtClean="0">
                              <a:latin typeface="Cambria Math" panose="02040503050406030204" pitchFamily="18" charset="0"/>
                            </a:rPr>
                            <m:t>𝑟</m:t>
                          </m:r>
                        </m:sup>
                      </m:sSubSup>
                      <m:r>
                        <a:rPr lang="pt-BR" i="1">
                          <a:latin typeface="Cambria Math" panose="02040503050406030204" pitchFamily="18" charset="0"/>
                        </a:rPr>
                        <m:t> </m:t>
                      </m:r>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b="0" i="1" smtClean="0">
                              <a:latin typeface="Cambria Math" panose="02040503050406030204" pitchFamily="18" charset="0"/>
                            </a:rPr>
                          </m:ctrlPr>
                        </m:sSupPr>
                        <m:e>
                          <m:r>
                            <a:rPr lang="pt-BR" i="1">
                              <a:latin typeface="Cambria Math" panose="02040503050406030204" pitchFamily="18" charset="0"/>
                            </a:rPr>
                            <m:t>𝑟</m:t>
                          </m:r>
                        </m:e>
                        <m:sup>
                          <m:r>
                            <a:rPr lang="pt-BR" b="0" i="1" smtClean="0">
                              <a:latin typeface="Cambria Math" panose="02040503050406030204" pitchFamily="18" charset="0"/>
                            </a:rPr>
                            <m:t>2</m:t>
                          </m:r>
                        </m:sup>
                      </m:sSup>
                      <m:r>
                        <a:rPr lang="pt-BR" i="1">
                          <a:latin typeface="Cambria Math" panose="02040503050406030204" pitchFamily="18" charset="0"/>
                        </a:rPr>
                        <m:t>𝑥</m:t>
                      </m:r>
                    </m:oMath>
                  </m:oMathPara>
                </a14:m>
                <a:endParaRPr lang="pt-BR" dirty="0"/>
              </a:p>
            </p:txBody>
          </p:sp>
        </mc:Choice>
        <mc:Fallback xmlns="">
          <p:sp>
            <p:nvSpPr>
              <p:cNvPr id="44" name="CaixaDeTexto 43">
                <a:extLst>
                  <a:ext uri="{FF2B5EF4-FFF2-40B4-BE49-F238E27FC236}">
                    <a16:creationId xmlns:a16="http://schemas.microsoft.com/office/drawing/2014/main" id="{C4B27C6E-CDA7-4E94-A211-B5B490543318}"/>
                  </a:ext>
                </a:extLst>
              </p:cNvPr>
              <p:cNvSpPr txBox="1">
                <a:spLocks noRot="1" noChangeAspect="1" noMove="1" noResize="1" noEditPoints="1" noAdjustHandles="1" noChangeArrowheads="1" noChangeShapeType="1" noTextEdit="1"/>
              </p:cNvSpPr>
              <p:nvPr/>
            </p:nvSpPr>
            <p:spPr>
              <a:xfrm>
                <a:off x="5115755" y="4763931"/>
                <a:ext cx="2356927" cy="5237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1834713D-F317-465F-9DBD-81F0FBD73A2D}"/>
                  </a:ext>
                </a:extLst>
              </p:cNvPr>
              <p:cNvSpPr txBox="1"/>
              <p:nvPr/>
            </p:nvSpPr>
            <p:spPr>
              <a:xfrm>
                <a:off x="5115755" y="5814922"/>
                <a:ext cx="4876689" cy="715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𝑉</m:t>
                      </m:r>
                      <m:r>
                        <a:rPr lang="pt-BR" i="1" smtClean="0">
                          <a:latin typeface="Cambria Math" panose="02040503050406030204" pitchFamily="18" charset="0"/>
                        </a:rPr>
                        <m:t>=</m:t>
                      </m:r>
                      <m:r>
                        <a:rPr lang="pt-BR" i="1" smtClean="0">
                          <a:latin typeface="Cambria Math" panose="02040503050406030204" pitchFamily="18" charset="0"/>
                        </a:rPr>
                        <m:t>𝜋</m:t>
                      </m:r>
                      <m:r>
                        <a:rPr lang="pt-BR" i="1" smtClean="0">
                          <a:latin typeface="Cambria Math" panose="02040503050406030204" pitchFamily="18" charset="0"/>
                        </a:rPr>
                        <m:t> </m:t>
                      </m:r>
                      <m:d>
                        <m:dPr>
                          <m:ctrlPr>
                            <a:rPr lang="pt-BR" i="1" smtClean="0">
                              <a:latin typeface="Cambria Math" panose="02040503050406030204" pitchFamily="18" charset="0"/>
                            </a:rPr>
                          </m:ctrlPr>
                        </m:dPr>
                        <m:e>
                          <m:d>
                            <m:dPr>
                              <m:ctrlPr>
                                <a:rPr lang="pt-BR" i="1">
                                  <a:latin typeface="Cambria Math" panose="02040503050406030204" pitchFamily="18" charset="0"/>
                                </a:rPr>
                              </m:ctrlPr>
                            </m:d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i="1">
                                  <a:latin typeface="Cambria Math" panose="02040503050406030204" pitchFamily="18" charset="0"/>
                                </a:rPr>
                                <m:t>𝑟</m:t>
                              </m:r>
                            </m:e>
                          </m:d>
                          <m:r>
                            <a:rPr lang="pt-BR"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3</m:t>
                                  </m:r>
                                </m:den>
                              </m:f>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𝑟</m:t>
                                  </m:r>
                                </m:e>
                                <m:sup>
                                  <m:r>
                                    <a:rPr lang="pt-BR" i="1">
                                      <a:latin typeface="Cambria Math" panose="02040503050406030204" pitchFamily="18" charset="0"/>
                                      <a:ea typeface="Cambria Math" panose="02040503050406030204" pitchFamily="18" charset="0"/>
                                    </a:rPr>
                                    <m:t>3</m:t>
                                  </m:r>
                                </m:sup>
                              </m:sSup>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𝑟</m:t>
                                  </m:r>
                                </m:e>
                                <m:sup>
                                  <m:r>
                                    <a:rPr lang="pt-BR" i="1">
                                      <a:latin typeface="Cambria Math" panose="02040503050406030204" pitchFamily="18" charset="0"/>
                                      <a:ea typeface="Cambria Math" panose="02040503050406030204" pitchFamily="18" charset="0"/>
                                    </a:rPr>
                                    <m:t>2</m:t>
                                  </m:r>
                                </m:sup>
                              </m:sSup>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𝑟</m:t>
                              </m:r>
                            </m:e>
                          </m:d>
                        </m:e>
                      </m:d>
                    </m:oMath>
                  </m:oMathPara>
                </a14:m>
                <a:endParaRPr lang="pt-BR" sz="1600" dirty="0"/>
              </a:p>
            </p:txBody>
          </p:sp>
        </mc:Choice>
        <mc:Fallback xmlns="">
          <p:sp>
            <p:nvSpPr>
              <p:cNvPr id="56" name="CaixaDeTexto 55">
                <a:extLst>
                  <a:ext uri="{FF2B5EF4-FFF2-40B4-BE49-F238E27FC236}">
                    <a16:creationId xmlns:a16="http://schemas.microsoft.com/office/drawing/2014/main" id="{1834713D-F317-465F-9DBD-81F0FBD73A2D}"/>
                  </a:ext>
                </a:extLst>
              </p:cNvPr>
              <p:cNvSpPr txBox="1">
                <a:spLocks noRot="1" noChangeAspect="1" noMove="1" noResize="1" noEditPoints="1" noAdjustHandles="1" noChangeArrowheads="1" noChangeShapeType="1" noTextEdit="1"/>
              </p:cNvSpPr>
              <p:nvPr/>
            </p:nvSpPr>
            <p:spPr>
              <a:xfrm>
                <a:off x="5115755" y="5814922"/>
                <a:ext cx="4876689" cy="715902"/>
              </a:xfrm>
              <a:prstGeom prst="rect">
                <a:avLst/>
              </a:prstGeom>
              <a:blipFill>
                <a:blip r:embed="rId7"/>
                <a:stretch>
                  <a:fillRect b="-855"/>
                </a:stretch>
              </a:blipFill>
            </p:spPr>
            <p:txBody>
              <a:bodyPr/>
              <a:lstStyle/>
              <a:p>
                <a:r>
                  <a:rPr lang="en-US">
                    <a:noFill/>
                  </a:rPr>
                  <a:t> </a:t>
                </a:r>
              </a:p>
            </p:txBody>
          </p:sp>
        </mc:Fallback>
      </mc:AlternateContent>
      <p:cxnSp>
        <p:nvCxnSpPr>
          <p:cNvPr id="62" name="Conector reto 61">
            <a:extLst>
              <a:ext uri="{FF2B5EF4-FFF2-40B4-BE49-F238E27FC236}">
                <a16:creationId xmlns:a16="http://schemas.microsoft.com/office/drawing/2014/main" id="{DBF44F7C-5296-449C-A32D-0EAFF3940D45}"/>
              </a:ext>
            </a:extLst>
          </p:cNvPr>
          <p:cNvCxnSpPr>
            <a:cxnSpLocks/>
          </p:cNvCxnSpPr>
          <p:nvPr/>
        </p:nvCxnSpPr>
        <p:spPr>
          <a:xfrm>
            <a:off x="4688115" y="327176"/>
            <a:ext cx="0" cy="6203648"/>
          </a:xfrm>
          <a:prstGeom prst="line">
            <a:avLst/>
          </a:prstGeom>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63F17435-CA09-45DA-AC45-841B4DDCA4CA}"/>
              </a:ext>
            </a:extLst>
          </p:cNvPr>
          <p:cNvGrpSpPr/>
          <p:nvPr/>
        </p:nvGrpSpPr>
        <p:grpSpPr>
          <a:xfrm rot="16200000">
            <a:off x="1986306" y="961828"/>
            <a:ext cx="2390270" cy="2421517"/>
            <a:chOff x="8310612" y="3429000"/>
            <a:chExt cx="2070001" cy="2072246"/>
          </a:xfrm>
        </p:grpSpPr>
        <p:sp>
          <p:nvSpPr>
            <p:cNvPr id="28" name="Elipse 27">
              <a:extLst>
                <a:ext uri="{FF2B5EF4-FFF2-40B4-BE49-F238E27FC236}">
                  <a16:creationId xmlns:a16="http://schemas.microsoft.com/office/drawing/2014/main" id="{582B2F65-78C5-4261-B4E3-DAD3871A554A}"/>
                </a:ext>
              </a:extLst>
            </p:cNvPr>
            <p:cNvSpPr/>
            <p:nvPr/>
          </p:nvSpPr>
          <p:spPr>
            <a:xfrm>
              <a:off x="8310613" y="3429000"/>
              <a:ext cx="2070000" cy="2069986"/>
            </a:xfrm>
            <a:prstGeom prst="ellipse">
              <a:avLst/>
            </a:prstGeom>
            <a:noFill/>
            <a:ln w="38100">
              <a:solidFill>
                <a:srgbClr val="1D9A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co 28">
              <a:extLst>
                <a:ext uri="{FF2B5EF4-FFF2-40B4-BE49-F238E27FC236}">
                  <a16:creationId xmlns:a16="http://schemas.microsoft.com/office/drawing/2014/main" id="{8E0AFA5E-C094-4DFA-BD91-C752E8060ECC}"/>
                </a:ext>
              </a:extLst>
            </p:cNvPr>
            <p:cNvSpPr/>
            <p:nvPr/>
          </p:nvSpPr>
          <p:spPr>
            <a:xfrm rot="10800000">
              <a:off x="8310613" y="4085858"/>
              <a:ext cx="2070000" cy="756267"/>
            </a:xfrm>
            <a:prstGeom prst="arc">
              <a:avLst>
                <a:gd name="adj1" fmla="val 10858226"/>
                <a:gd name="adj2" fmla="val 2153896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o 29">
              <a:extLst>
                <a:ext uri="{FF2B5EF4-FFF2-40B4-BE49-F238E27FC236}">
                  <a16:creationId xmlns:a16="http://schemas.microsoft.com/office/drawing/2014/main" id="{2898D933-886C-4908-928E-F131E40F1EE9}"/>
                </a:ext>
              </a:extLst>
            </p:cNvPr>
            <p:cNvSpPr/>
            <p:nvPr/>
          </p:nvSpPr>
          <p:spPr>
            <a:xfrm rot="10800000" flipV="1">
              <a:off x="8310613" y="4096822"/>
              <a:ext cx="2070000" cy="756267"/>
            </a:xfrm>
            <a:prstGeom prst="arc">
              <a:avLst>
                <a:gd name="adj1" fmla="val 10858226"/>
                <a:gd name="adj2" fmla="val 21538962"/>
              </a:avLst>
            </a:prstGeom>
            <a:ln w="38100">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Corda 31">
              <a:extLst>
                <a:ext uri="{FF2B5EF4-FFF2-40B4-BE49-F238E27FC236}">
                  <a16:creationId xmlns:a16="http://schemas.microsoft.com/office/drawing/2014/main" id="{82019942-0B0B-4B40-A954-6B2D16373E51}"/>
                </a:ext>
              </a:extLst>
            </p:cNvPr>
            <p:cNvSpPr/>
            <p:nvPr/>
          </p:nvSpPr>
          <p:spPr>
            <a:xfrm flipH="1">
              <a:off x="8310612" y="3431246"/>
              <a:ext cx="2070000" cy="2070000"/>
            </a:xfrm>
            <a:prstGeom prst="chord">
              <a:avLst>
                <a:gd name="adj1" fmla="val 5327293"/>
                <a:gd name="adj2" fmla="val 1620000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3" name="Retângulo 32">
                <a:extLst>
                  <a:ext uri="{FF2B5EF4-FFF2-40B4-BE49-F238E27FC236}">
                    <a16:creationId xmlns:a16="http://schemas.microsoft.com/office/drawing/2014/main" id="{C7CE404D-FE98-4246-A397-969A00E76FF9}"/>
                  </a:ext>
                </a:extLst>
              </p:cNvPr>
              <p:cNvSpPr/>
              <p:nvPr/>
            </p:nvSpPr>
            <p:spPr>
              <a:xfrm>
                <a:off x="2276677" y="4107041"/>
                <a:ext cx="1738616" cy="784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𝑉</m:t>
                      </m:r>
                      <m:r>
                        <a:rPr lang="pt-BR" sz="2400" i="1" smtClean="0">
                          <a:latin typeface="Cambria Math" panose="02040503050406030204" pitchFamily="18" charset="0"/>
                        </a:rPr>
                        <m:t>=</m:t>
                      </m:r>
                      <m:f>
                        <m:fPr>
                          <m:ctrlPr>
                            <a:rPr lang="pt-BR" sz="2400" i="1">
                              <a:latin typeface="Cambria Math" panose="02040503050406030204" pitchFamily="18" charset="0"/>
                            </a:rPr>
                          </m:ctrlPr>
                        </m:fPr>
                        <m:num>
                          <m:r>
                            <a:rPr lang="pt-BR" sz="2400" b="0" i="1" smtClean="0">
                              <a:latin typeface="Cambria Math" panose="02040503050406030204" pitchFamily="18" charset="0"/>
                            </a:rPr>
                            <m:t>4</m:t>
                          </m:r>
                        </m:num>
                        <m:den>
                          <m:r>
                            <a:rPr lang="pt-BR" sz="2400" i="1">
                              <a:latin typeface="Cambria Math" panose="02040503050406030204" pitchFamily="18" charset="0"/>
                            </a:rPr>
                            <m:t>3</m:t>
                          </m:r>
                        </m:den>
                      </m:f>
                      <m:r>
                        <a:rPr lang="pt-BR" sz="2400" i="1">
                          <a:latin typeface="Cambria Math" panose="02040503050406030204" pitchFamily="18" charset="0"/>
                          <a:ea typeface="Cambria Math" panose="02040503050406030204" pitchFamily="18" charset="0"/>
                        </a:rPr>
                        <m:t>∙</m:t>
                      </m:r>
                      <m:r>
                        <m:rPr>
                          <m:sty m:val="p"/>
                        </m:rPr>
                        <a:rPr lang="pt-BR" sz="2400" i="1">
                          <a:latin typeface="Cambria Math" panose="02040503050406030204" pitchFamily="18" charset="0"/>
                        </a:rPr>
                        <m:t>π</m:t>
                      </m:r>
                      <m:sSup>
                        <m:sSupPr>
                          <m:ctrlPr>
                            <a:rPr lang="pt-BR" sz="2400" b="0" i="1" smtClean="0">
                              <a:latin typeface="Cambria Math" panose="02040503050406030204" pitchFamily="18" charset="0"/>
                            </a:rPr>
                          </m:ctrlPr>
                        </m:sSupPr>
                        <m:e>
                          <m:r>
                            <a:rPr lang="pt-BR" sz="2400" b="0" i="1" smtClean="0">
                              <a:latin typeface="Cambria Math" panose="02040503050406030204" pitchFamily="18" charset="0"/>
                            </a:rPr>
                            <m:t>𝑟</m:t>
                          </m:r>
                        </m:e>
                        <m:sup>
                          <m:r>
                            <a:rPr lang="pt-BR" sz="2400" b="0" i="1" smtClean="0">
                              <a:latin typeface="Cambria Math" panose="02040503050406030204" pitchFamily="18" charset="0"/>
                            </a:rPr>
                            <m:t>3</m:t>
                          </m:r>
                        </m:sup>
                      </m:sSup>
                    </m:oMath>
                  </m:oMathPara>
                </a14:m>
                <a:endParaRPr lang="pt-BR" sz="2400" b="0" dirty="0"/>
              </a:p>
            </p:txBody>
          </p:sp>
        </mc:Choice>
        <mc:Fallback xmlns="">
          <p:sp>
            <p:nvSpPr>
              <p:cNvPr id="33" name="Retângulo 32">
                <a:extLst>
                  <a:ext uri="{FF2B5EF4-FFF2-40B4-BE49-F238E27FC236}">
                    <a16:creationId xmlns:a16="http://schemas.microsoft.com/office/drawing/2014/main" id="{C7CE404D-FE98-4246-A397-969A00E76FF9}"/>
                  </a:ext>
                </a:extLst>
              </p:cNvPr>
              <p:cNvSpPr>
                <a:spLocks noRot="1" noChangeAspect="1" noMove="1" noResize="1" noEditPoints="1" noAdjustHandles="1" noChangeArrowheads="1" noChangeShapeType="1" noTextEdit="1"/>
              </p:cNvSpPr>
              <p:nvPr/>
            </p:nvSpPr>
            <p:spPr>
              <a:xfrm>
                <a:off x="2276677" y="4107041"/>
                <a:ext cx="1738616" cy="7848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323E9F55-214A-44D5-8D52-8A0E4DC9884A}"/>
                  </a:ext>
                </a:extLst>
              </p:cNvPr>
              <p:cNvSpPr txBox="1"/>
              <p:nvPr/>
            </p:nvSpPr>
            <p:spPr>
              <a:xfrm>
                <a:off x="9148474" y="3009770"/>
                <a:ext cx="2507674"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3</m:t>
                              </m:r>
                            </m:sup>
                          </m:sSup>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3</m:t>
                                  </m:r>
                                </m:den>
                              </m:f>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3</m:t>
                                  </m:r>
                                </m:sup>
                              </m:sSup>
                            </m:e>
                          </m:d>
                        </m:e>
                      </m:d>
                    </m:oMath>
                  </m:oMathPara>
                </a14:m>
                <a:endParaRPr lang="en-US" dirty="0"/>
              </a:p>
            </p:txBody>
          </p:sp>
        </mc:Choice>
        <mc:Fallback xmlns="">
          <p:sp>
            <p:nvSpPr>
              <p:cNvPr id="2" name="CaixaDeTexto 1">
                <a:extLst>
                  <a:ext uri="{FF2B5EF4-FFF2-40B4-BE49-F238E27FC236}">
                    <a16:creationId xmlns:a16="http://schemas.microsoft.com/office/drawing/2014/main" id="{323E9F55-214A-44D5-8D52-8A0E4DC9884A}"/>
                  </a:ext>
                </a:extLst>
              </p:cNvPr>
              <p:cNvSpPr txBox="1">
                <a:spLocks noRot="1" noChangeAspect="1" noMove="1" noResize="1" noEditPoints="1" noAdjustHandles="1" noChangeArrowheads="1" noChangeShapeType="1" noTextEdit="1"/>
              </p:cNvSpPr>
              <p:nvPr/>
            </p:nvSpPr>
            <p:spPr>
              <a:xfrm>
                <a:off x="9148474" y="3009770"/>
                <a:ext cx="2507674" cy="715902"/>
              </a:xfrm>
              <a:prstGeom prst="rect">
                <a:avLst/>
              </a:prstGeom>
              <a:blipFill>
                <a:blip r:embed="rId9"/>
                <a:stretch>
                  <a:fillRect b="-8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690A1CE1-A14A-44D1-B337-B90868A2CDE2}"/>
                  </a:ext>
                </a:extLst>
              </p:cNvPr>
              <p:cNvSpPr txBox="1"/>
              <p:nvPr/>
            </p:nvSpPr>
            <p:spPr>
              <a:xfrm>
                <a:off x="9148474" y="4124745"/>
                <a:ext cx="1079846" cy="519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r>
                        <a:rPr lang="pt-BR" b="0" i="1" smtClean="0">
                          <a:latin typeface="Cambria Math" panose="02040503050406030204" pitchFamily="18" charset="0"/>
                        </a:rPr>
                        <m:t>𝜋</m:t>
                      </m:r>
                      <m:f>
                        <m:fPr>
                          <m:ctrlPr>
                            <a:rPr lang="pt-BR" b="0" i="1" smtClean="0">
                              <a:latin typeface="Cambria Math" panose="02040503050406030204" pitchFamily="18" charset="0"/>
                            </a:rPr>
                          </m:ctrlPr>
                        </m:fPr>
                        <m:num>
                          <m:r>
                            <a:rPr lang="pt-BR" b="0" i="1" smtClean="0">
                              <a:latin typeface="Cambria Math" panose="02040503050406030204" pitchFamily="18" charset="0"/>
                            </a:rPr>
                            <m:t>4</m:t>
                          </m:r>
                        </m:num>
                        <m:den>
                          <m:r>
                            <a:rPr lang="pt-BR" b="0" i="1" smtClean="0">
                              <a:latin typeface="Cambria Math" panose="02040503050406030204" pitchFamily="18" charset="0"/>
                            </a:rPr>
                            <m:t>3</m:t>
                          </m:r>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3</m:t>
                          </m:r>
                        </m:sup>
                      </m:sSup>
                    </m:oMath>
                  </m:oMathPara>
                </a14:m>
                <a:endParaRPr lang="en-US" dirty="0"/>
              </a:p>
            </p:txBody>
          </p:sp>
        </mc:Choice>
        <mc:Fallback xmlns="">
          <p:sp>
            <p:nvSpPr>
              <p:cNvPr id="36" name="CaixaDeTexto 35">
                <a:extLst>
                  <a:ext uri="{FF2B5EF4-FFF2-40B4-BE49-F238E27FC236}">
                    <a16:creationId xmlns:a16="http://schemas.microsoft.com/office/drawing/2014/main" id="{690A1CE1-A14A-44D1-B337-B90868A2CDE2}"/>
                  </a:ext>
                </a:extLst>
              </p:cNvPr>
              <p:cNvSpPr txBox="1">
                <a:spLocks noRot="1" noChangeAspect="1" noMove="1" noResize="1" noEditPoints="1" noAdjustHandles="1" noChangeArrowheads="1" noChangeShapeType="1" noTextEdit="1"/>
              </p:cNvSpPr>
              <p:nvPr/>
            </p:nvSpPr>
            <p:spPr>
              <a:xfrm>
                <a:off x="9148474" y="4124745"/>
                <a:ext cx="1079846" cy="519373"/>
              </a:xfrm>
              <a:prstGeom prst="rect">
                <a:avLst/>
              </a:prstGeom>
              <a:blipFill>
                <a:blip r:embed="rId10"/>
                <a:stretch>
                  <a:fillRect/>
                </a:stretch>
              </a:blipFill>
            </p:spPr>
            <p:txBody>
              <a:bodyPr/>
              <a:lstStyle/>
              <a:p>
                <a:r>
                  <a:rPr lang="en-US">
                    <a:noFill/>
                  </a:rPr>
                  <a:t> </a:t>
                </a:r>
              </a:p>
            </p:txBody>
          </p:sp>
        </mc:Fallback>
      </mc:AlternateContent>
      <p:cxnSp>
        <p:nvCxnSpPr>
          <p:cNvPr id="37" name="Conector reto 36">
            <a:extLst>
              <a:ext uri="{FF2B5EF4-FFF2-40B4-BE49-F238E27FC236}">
                <a16:creationId xmlns:a16="http://schemas.microsoft.com/office/drawing/2014/main" id="{964FFF6C-1B90-42EE-A73E-6D46213EA178}"/>
              </a:ext>
            </a:extLst>
          </p:cNvPr>
          <p:cNvCxnSpPr>
            <a:cxnSpLocks/>
          </p:cNvCxnSpPr>
          <p:nvPr/>
        </p:nvCxnSpPr>
        <p:spPr>
          <a:xfrm>
            <a:off x="8265886" y="2138059"/>
            <a:ext cx="0" cy="32902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473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17" name="Agrupar 16">
            <a:extLst>
              <a:ext uri="{FF2B5EF4-FFF2-40B4-BE49-F238E27FC236}">
                <a16:creationId xmlns:a16="http://schemas.microsoft.com/office/drawing/2014/main" id="{792AFFBD-4BB9-4B0B-A7E1-9C021549A52D}"/>
              </a:ext>
            </a:extLst>
          </p:cNvPr>
          <p:cNvGrpSpPr/>
          <p:nvPr/>
        </p:nvGrpSpPr>
        <p:grpSpPr>
          <a:xfrm>
            <a:off x="6892180" y="428174"/>
            <a:ext cx="4582336" cy="3477228"/>
            <a:chOff x="6647543" y="360092"/>
            <a:chExt cx="5178265" cy="4081709"/>
          </a:xfrm>
        </p:grpSpPr>
        <p:pic>
          <p:nvPicPr>
            <p:cNvPr id="13" name="Imagem 12">
              <a:extLst>
                <a:ext uri="{FF2B5EF4-FFF2-40B4-BE49-F238E27FC236}">
                  <a16:creationId xmlns:a16="http://schemas.microsoft.com/office/drawing/2014/main" id="{86A70EC5-FC9A-4835-9DC5-7F17911B2046}"/>
                </a:ext>
              </a:extLst>
            </p:cNvPr>
            <p:cNvPicPr>
              <a:picLocks noChangeAspect="1"/>
            </p:cNvPicPr>
            <p:nvPr/>
          </p:nvPicPr>
          <p:blipFill rotWithShape="1">
            <a:blip r:embed="rId3"/>
            <a:srcRect l="6730" b="34093"/>
            <a:stretch/>
          </p:blipFill>
          <p:spPr>
            <a:xfrm>
              <a:off x="6680552" y="360092"/>
              <a:ext cx="5145256" cy="4081709"/>
            </a:xfrm>
            <a:prstGeom prst="rect">
              <a:avLst/>
            </a:prstGeom>
          </p:spPr>
        </p:pic>
        <p:sp>
          <p:nvSpPr>
            <p:cNvPr id="14" name="Retângulo 13">
              <a:extLst>
                <a:ext uri="{FF2B5EF4-FFF2-40B4-BE49-F238E27FC236}">
                  <a16:creationId xmlns:a16="http://schemas.microsoft.com/office/drawing/2014/main" id="{7EC8975D-1A7D-48D6-ADF5-380317F7163C}"/>
                </a:ext>
              </a:extLst>
            </p:cNvPr>
            <p:cNvSpPr/>
            <p:nvPr/>
          </p:nvSpPr>
          <p:spPr>
            <a:xfrm>
              <a:off x="6647543" y="493486"/>
              <a:ext cx="2148114" cy="1741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tângulo 30">
              <a:extLst>
                <a:ext uri="{FF2B5EF4-FFF2-40B4-BE49-F238E27FC236}">
                  <a16:creationId xmlns:a16="http://schemas.microsoft.com/office/drawing/2014/main" id="{EE702EBC-3172-431C-81A1-31AED3AB6286}"/>
                </a:ext>
              </a:extLst>
            </p:cNvPr>
            <p:cNvSpPr/>
            <p:nvPr/>
          </p:nvSpPr>
          <p:spPr>
            <a:xfrm>
              <a:off x="6647543" y="2520995"/>
              <a:ext cx="2148114" cy="1741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Imagem 15">
            <a:extLst>
              <a:ext uri="{FF2B5EF4-FFF2-40B4-BE49-F238E27FC236}">
                <a16:creationId xmlns:a16="http://schemas.microsoft.com/office/drawing/2014/main" id="{50B58579-5283-4B42-BD06-0362B97755E3}"/>
              </a:ext>
            </a:extLst>
          </p:cNvPr>
          <p:cNvPicPr>
            <a:picLocks noChangeAspect="1"/>
          </p:cNvPicPr>
          <p:nvPr/>
        </p:nvPicPr>
        <p:blipFill rotWithShape="1">
          <a:blip r:embed="rId4"/>
          <a:srcRect l="6547" r="3711"/>
          <a:stretch/>
        </p:blipFill>
        <p:spPr>
          <a:xfrm>
            <a:off x="2043800" y="428174"/>
            <a:ext cx="4553126" cy="3477229"/>
          </a:xfrm>
          <a:prstGeom prst="rect">
            <a:avLst/>
          </a:prstGeom>
        </p:spPr>
      </p:pic>
      <p:sp>
        <p:nvSpPr>
          <p:cNvPr id="35" name="Retângulo 34">
            <a:extLst>
              <a:ext uri="{FF2B5EF4-FFF2-40B4-BE49-F238E27FC236}">
                <a16:creationId xmlns:a16="http://schemas.microsoft.com/office/drawing/2014/main" id="{466D6A42-D511-415F-AB94-3D61C0DBB81E}"/>
              </a:ext>
            </a:extLst>
          </p:cNvPr>
          <p:cNvSpPr/>
          <p:nvPr/>
        </p:nvSpPr>
        <p:spPr>
          <a:xfrm>
            <a:off x="2043800" y="541812"/>
            <a:ext cx="2024883" cy="148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tângulo 37">
            <a:extLst>
              <a:ext uri="{FF2B5EF4-FFF2-40B4-BE49-F238E27FC236}">
                <a16:creationId xmlns:a16="http://schemas.microsoft.com/office/drawing/2014/main" id="{FD11EA3F-8EA9-45B0-A85B-1199FFAD12AB}"/>
              </a:ext>
            </a:extLst>
          </p:cNvPr>
          <p:cNvSpPr/>
          <p:nvPr/>
        </p:nvSpPr>
        <p:spPr>
          <a:xfrm>
            <a:off x="2176821" y="2291795"/>
            <a:ext cx="1900903" cy="1331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a:extLst>
              <a:ext uri="{FF2B5EF4-FFF2-40B4-BE49-F238E27FC236}">
                <a16:creationId xmlns:a16="http://schemas.microsoft.com/office/drawing/2014/main" id="{FDA7BA07-5C11-4DB6-B24B-2A6F7BE899A6}"/>
              </a:ext>
            </a:extLst>
          </p:cNvPr>
          <p:cNvSpPr/>
          <p:nvPr/>
        </p:nvSpPr>
        <p:spPr>
          <a:xfrm>
            <a:off x="1972767" y="479433"/>
            <a:ext cx="2166947" cy="1754326"/>
          </a:xfrm>
          <a:prstGeom prst="rect">
            <a:avLst/>
          </a:prstGeom>
          <a:noFill/>
        </p:spPr>
        <p:txBody>
          <a:bodyPr wrap="square" lIns="91440" tIns="45720" rIns="91440" bIns="45720">
            <a:spAutoFit/>
          </a:bodyPr>
          <a:lstStyle/>
          <a:p>
            <a:pPr algn="ctr"/>
            <a:r>
              <a:rPr lang="pt-BR" dirty="0"/>
              <a:t>As fórmulas que vimos para  no Ensino Médio tem algo em comum entre si, mas não sabemos o que . </a:t>
            </a:r>
          </a:p>
        </p:txBody>
      </p:sp>
      <mc:AlternateContent xmlns:mc="http://schemas.openxmlformats.org/markup-compatibility/2006" xmlns:a14="http://schemas.microsoft.com/office/drawing/2010/main">
        <mc:Choice Requires="a14">
          <p:sp>
            <p:nvSpPr>
              <p:cNvPr id="42" name="Retângulo 41">
                <a:extLst>
                  <a:ext uri="{FF2B5EF4-FFF2-40B4-BE49-F238E27FC236}">
                    <a16:creationId xmlns:a16="http://schemas.microsoft.com/office/drawing/2014/main" id="{7E6BC47F-0B0F-4C0D-972D-75FEE52240ED}"/>
                  </a:ext>
                </a:extLst>
              </p:cNvPr>
              <p:cNvSpPr/>
              <p:nvPr/>
            </p:nvSpPr>
            <p:spPr>
              <a:xfrm>
                <a:off x="1889884" y="2419422"/>
                <a:ext cx="2428850" cy="1501630"/>
              </a:xfrm>
              <a:prstGeom prst="rect">
                <a:avLst/>
              </a:prstGeom>
              <a:noFill/>
            </p:spPr>
            <p:txBody>
              <a:bodyPr wrap="square" lIns="91440" tIns="45720" rIns="91440" bIns="45720">
                <a:spAutoFit/>
              </a:bodyPr>
              <a:lstStyle/>
              <a:p>
                <a:pPr algn="ctr"/>
                <a:r>
                  <a:rPr lang="pt-BR" sz="2000" dirty="0"/>
                  <a:t>O cilindro revela uma integral definida:</a:t>
                </a:r>
              </a:p>
              <a:p>
                <a:pPr algn="ctr"/>
                <a:r>
                  <a:rPr lang="pt-BR" sz="2000" dirty="0"/>
                  <a:t> </a:t>
                </a:r>
                <a14:m>
                  <m:oMath xmlns:m="http://schemas.openxmlformats.org/officeDocument/2006/math">
                    <m:r>
                      <a:rPr lang="pt-BR" sz="2000" i="1">
                        <a:latin typeface="Cambria Math" panose="02040503050406030204" pitchFamily="18" charset="0"/>
                      </a:rPr>
                      <m:t>𝑉</m:t>
                    </m:r>
                    <m:r>
                      <a:rPr lang="pt-BR" sz="2000" i="1">
                        <a:latin typeface="Cambria Math" panose="02040503050406030204" pitchFamily="18" charset="0"/>
                      </a:rPr>
                      <m:t>=</m:t>
                    </m:r>
                    <m:r>
                      <a:rPr lang="pt-BR" sz="2000" i="1">
                        <a:latin typeface="Cambria Math" panose="02040503050406030204" pitchFamily="18" charset="0"/>
                      </a:rPr>
                      <m:t>𝜋</m:t>
                    </m:r>
                    <m:nary>
                      <m:naryPr>
                        <m:ctrlPr>
                          <a:rPr lang="pt-BR" sz="2000" i="1">
                            <a:latin typeface="Cambria Math" panose="02040503050406030204" pitchFamily="18" charset="0"/>
                          </a:rPr>
                        </m:ctrlPr>
                      </m:naryPr>
                      <m:sub>
                        <m:r>
                          <a:rPr lang="pt-BR" sz="2000" b="0" i="1" smtClean="0">
                            <a:latin typeface="Cambria Math" panose="02040503050406030204" pitchFamily="18" charset="0"/>
                          </a:rPr>
                          <m:t>𝑎</m:t>
                        </m:r>
                      </m:sub>
                      <m:sup>
                        <m:r>
                          <a:rPr lang="pt-BR" sz="2000" b="0" i="1" smtClean="0">
                            <a:latin typeface="Cambria Math" panose="02040503050406030204" pitchFamily="18" charset="0"/>
                          </a:rPr>
                          <m:t>𝑏</m:t>
                        </m:r>
                      </m:sup>
                      <m:e>
                        <m:r>
                          <a:rPr lang="pt-BR" sz="2000" i="1">
                            <a:latin typeface="Cambria Math" panose="02040503050406030204" pitchFamily="18" charset="0"/>
                          </a:rPr>
                          <m:t>𝑓</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pt-BR" sz="2000" i="1">
                                    <a:latin typeface="Cambria Math" panose="02040503050406030204" pitchFamily="18" charset="0"/>
                                  </a:rPr>
                                  <m:t>𝑥</m:t>
                                </m:r>
                              </m:e>
                            </m:d>
                          </m:e>
                          <m:sup>
                            <m:r>
                              <a:rPr lang="pt-BR" sz="2000" i="1">
                                <a:latin typeface="Cambria Math" panose="02040503050406030204" pitchFamily="18" charset="0"/>
                              </a:rPr>
                              <m:t>2</m:t>
                            </m:r>
                          </m:sup>
                        </m:sSup>
                        <m:r>
                          <a:rPr lang="pt-BR" sz="2000" i="1">
                            <a:latin typeface="Cambria Math" panose="02040503050406030204" pitchFamily="18" charset="0"/>
                          </a:rPr>
                          <m:t>𝑑𝑥</m:t>
                        </m:r>
                      </m:e>
                    </m:nary>
                  </m:oMath>
                </a14:m>
                <a:endParaRPr lang="en-US" sz="2000" dirty="0"/>
              </a:p>
              <a:p>
                <a:pPr algn="ctr"/>
                <a:endParaRPr lang="pt-BR" sz="2400" dirty="0"/>
              </a:p>
            </p:txBody>
          </p:sp>
        </mc:Choice>
        <mc:Fallback xmlns="">
          <p:sp>
            <p:nvSpPr>
              <p:cNvPr id="42" name="Retângulo 41">
                <a:extLst>
                  <a:ext uri="{FF2B5EF4-FFF2-40B4-BE49-F238E27FC236}">
                    <a16:creationId xmlns:a16="http://schemas.microsoft.com/office/drawing/2014/main" id="{7E6BC47F-0B0F-4C0D-972D-75FEE52240ED}"/>
                  </a:ext>
                </a:extLst>
              </p:cNvPr>
              <p:cNvSpPr>
                <a:spLocks noRot="1" noChangeAspect="1" noMove="1" noResize="1" noEditPoints="1" noAdjustHandles="1" noChangeArrowheads="1" noChangeShapeType="1" noTextEdit="1"/>
              </p:cNvSpPr>
              <p:nvPr/>
            </p:nvSpPr>
            <p:spPr>
              <a:xfrm>
                <a:off x="1889884" y="2419422"/>
                <a:ext cx="2428850" cy="1501630"/>
              </a:xfrm>
              <a:prstGeom prst="rect">
                <a:avLst/>
              </a:prstGeom>
              <a:blipFill>
                <a:blip r:embed="rId5"/>
                <a:stretch>
                  <a:fillRect l="-1759" t="-2439" r="-4020"/>
                </a:stretch>
              </a:blipFill>
            </p:spPr>
            <p:txBody>
              <a:bodyPr/>
              <a:lstStyle/>
              <a:p>
                <a:r>
                  <a:rPr lang="en-US">
                    <a:noFill/>
                  </a:rPr>
                  <a:t> </a:t>
                </a:r>
              </a:p>
            </p:txBody>
          </p:sp>
        </mc:Fallback>
      </mc:AlternateContent>
      <p:sp>
        <p:nvSpPr>
          <p:cNvPr id="22" name="Retângulo 21">
            <a:extLst>
              <a:ext uri="{FF2B5EF4-FFF2-40B4-BE49-F238E27FC236}">
                <a16:creationId xmlns:a16="http://schemas.microsoft.com/office/drawing/2014/main" id="{FBCBF5C4-28ED-44F0-9AFC-A0BA7705EC09}"/>
              </a:ext>
            </a:extLst>
          </p:cNvPr>
          <p:cNvSpPr/>
          <p:nvPr/>
        </p:nvSpPr>
        <p:spPr>
          <a:xfrm>
            <a:off x="6864487" y="591201"/>
            <a:ext cx="1956288" cy="1384995"/>
          </a:xfrm>
          <a:prstGeom prst="rect">
            <a:avLst/>
          </a:prstGeom>
          <a:noFill/>
        </p:spPr>
        <p:txBody>
          <a:bodyPr wrap="square" lIns="91440" tIns="45720" rIns="91440" bIns="45720">
            <a:spAutoFit/>
          </a:bodyPr>
          <a:lstStyle/>
          <a:p>
            <a:pPr algn="ctr"/>
            <a:r>
              <a:rPr lang="pt-BR" sz="2800" b="0" cap="none" spc="0" dirty="0">
                <a:ln w="0"/>
                <a:solidFill>
                  <a:schemeClr val="tx1"/>
                </a:solidFill>
                <a:effectLst>
                  <a:outerShdw blurRad="38100" dist="19050" dir="2700000" algn="tl" rotWithShape="0">
                    <a:schemeClr val="dk1">
                      <a:alpha val="40000"/>
                    </a:schemeClr>
                  </a:outerShdw>
                </a:effectLst>
              </a:rPr>
              <a:t>A integral funciona no cone</a:t>
            </a:r>
          </a:p>
        </p:txBody>
      </p:sp>
      <p:sp>
        <p:nvSpPr>
          <p:cNvPr id="45" name="Retângulo 44">
            <a:extLst>
              <a:ext uri="{FF2B5EF4-FFF2-40B4-BE49-F238E27FC236}">
                <a16:creationId xmlns:a16="http://schemas.microsoft.com/office/drawing/2014/main" id="{45DE58BA-EDBC-4A11-9D04-5F917EECD126}"/>
              </a:ext>
            </a:extLst>
          </p:cNvPr>
          <p:cNvSpPr/>
          <p:nvPr/>
        </p:nvSpPr>
        <p:spPr>
          <a:xfrm>
            <a:off x="6864487" y="2330337"/>
            <a:ext cx="1956288" cy="1384995"/>
          </a:xfrm>
          <a:prstGeom prst="rect">
            <a:avLst/>
          </a:prstGeom>
          <a:noFill/>
        </p:spPr>
        <p:txBody>
          <a:bodyPr wrap="square" lIns="91440" tIns="45720" rIns="91440" bIns="45720">
            <a:spAutoFit/>
          </a:bodyPr>
          <a:lstStyle/>
          <a:p>
            <a:pPr algn="ctr"/>
            <a:r>
              <a:rPr lang="pt-BR" sz="2800" b="0" cap="none" spc="0" dirty="0">
                <a:ln w="0"/>
                <a:solidFill>
                  <a:schemeClr val="tx1"/>
                </a:solidFill>
                <a:effectLst>
                  <a:outerShdw blurRad="38100" dist="19050" dir="2700000" algn="tl" rotWithShape="0">
                    <a:schemeClr val="dk1">
                      <a:alpha val="40000"/>
                    </a:schemeClr>
                  </a:outerShdw>
                </a:effectLst>
              </a:rPr>
              <a:t>A integral funciona na esfera</a:t>
            </a:r>
          </a:p>
        </p:txBody>
      </p:sp>
      <p:sp>
        <p:nvSpPr>
          <p:cNvPr id="46" name="Retângulo 45">
            <a:extLst>
              <a:ext uri="{FF2B5EF4-FFF2-40B4-BE49-F238E27FC236}">
                <a16:creationId xmlns:a16="http://schemas.microsoft.com/office/drawing/2014/main" id="{4898B815-1B52-4DFD-B106-76FB361A8718}"/>
              </a:ext>
            </a:extLst>
          </p:cNvPr>
          <p:cNvSpPr/>
          <p:nvPr/>
        </p:nvSpPr>
        <p:spPr>
          <a:xfrm>
            <a:off x="2860412" y="4371312"/>
            <a:ext cx="7747486" cy="1938992"/>
          </a:xfrm>
          <a:prstGeom prst="rect">
            <a:avLst/>
          </a:prstGeom>
          <a:noFill/>
        </p:spPr>
        <p:txBody>
          <a:bodyPr wrap="square" lIns="91440" tIns="45720" rIns="91440" bIns="45720">
            <a:spAutoFit/>
          </a:bodyPr>
          <a:lstStyle/>
          <a:p>
            <a:pPr algn="ctr"/>
            <a:r>
              <a:rPr lang="pt-BR" sz="2400" dirty="0"/>
              <a:t>Se visualizarmos a integral de uma função qualquer como uma soma de infinitos retângulos, com uma base de tamanho infinitesimal, obteremos infinitos cilindros que quando somados resultam na nossa função revolucionada em torno do eixo das abscissas, então portanto: </a:t>
            </a:r>
          </a:p>
        </p:txBody>
      </p:sp>
    </p:spTree>
    <p:extLst>
      <p:ext uri="{BB962C8B-B14F-4D97-AF65-F5344CB8AC3E}">
        <p14:creationId xmlns:p14="http://schemas.microsoft.com/office/powerpoint/2010/main" val="154838779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4C31E83-92BD-444C-8714-51810340343F}"/>
              </a:ext>
            </a:extLst>
          </p:cNvPr>
          <p:cNvSpPr/>
          <p:nvPr/>
        </p:nvSpPr>
        <p:spPr>
          <a:xfrm>
            <a:off x="1" y="0"/>
            <a:ext cx="1297858"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 name="Retângulo 3">
            <a:extLst>
              <a:ext uri="{FF2B5EF4-FFF2-40B4-BE49-F238E27FC236}">
                <a16:creationId xmlns:a16="http://schemas.microsoft.com/office/drawing/2014/main" id="{A4554234-47A8-4A2F-8563-2A0CC7576F76}"/>
              </a:ext>
            </a:extLst>
          </p:cNvPr>
          <p:cNvSpPr/>
          <p:nvPr/>
        </p:nvSpPr>
        <p:spPr>
          <a:xfrm>
            <a:off x="1450258" y="0"/>
            <a:ext cx="172065" cy="6858000"/>
          </a:xfrm>
          <a:prstGeom prst="rect">
            <a:avLst/>
          </a:prstGeom>
          <a:solidFill>
            <a:srgbClr val="BF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6" name="Agrupar 5">
            <a:extLst>
              <a:ext uri="{FF2B5EF4-FFF2-40B4-BE49-F238E27FC236}">
                <a16:creationId xmlns:a16="http://schemas.microsoft.com/office/drawing/2014/main" id="{888BCB46-B74F-4692-834C-9B5AA0152983}"/>
              </a:ext>
            </a:extLst>
          </p:cNvPr>
          <p:cNvGrpSpPr/>
          <p:nvPr/>
        </p:nvGrpSpPr>
        <p:grpSpPr>
          <a:xfrm>
            <a:off x="2091148" y="1839685"/>
            <a:ext cx="9850659" cy="3468914"/>
            <a:chOff x="2091147" y="1839685"/>
            <a:chExt cx="9850659" cy="3468914"/>
          </a:xfrm>
        </p:grpSpPr>
        <p:pic>
          <p:nvPicPr>
            <p:cNvPr id="2" name="Imagem 1">
              <a:extLst>
                <a:ext uri="{FF2B5EF4-FFF2-40B4-BE49-F238E27FC236}">
                  <a16:creationId xmlns:a16="http://schemas.microsoft.com/office/drawing/2014/main" id="{EF0A1935-D4AB-41D6-9DFE-5C21EA6B3AA9}"/>
                </a:ext>
              </a:extLst>
            </p:cNvPr>
            <p:cNvPicPr>
              <a:picLocks noChangeAspect="1"/>
            </p:cNvPicPr>
            <p:nvPr/>
          </p:nvPicPr>
          <p:blipFill rotWithShape="1">
            <a:blip r:embed="rId3"/>
            <a:srcRect b="10006"/>
            <a:stretch/>
          </p:blipFill>
          <p:spPr>
            <a:xfrm>
              <a:off x="2091147" y="1839685"/>
              <a:ext cx="9850659" cy="3468914"/>
            </a:xfrm>
            <a:prstGeom prst="rect">
              <a:avLst/>
            </a:prstGeom>
          </p:spPr>
        </p:pic>
        <p:sp>
          <p:nvSpPr>
            <p:cNvPr id="5" name="Retângulo 4">
              <a:extLst>
                <a:ext uri="{FF2B5EF4-FFF2-40B4-BE49-F238E27FC236}">
                  <a16:creationId xmlns:a16="http://schemas.microsoft.com/office/drawing/2014/main" id="{AF16B023-A48B-4513-AD60-F785BE1795A0}"/>
                </a:ext>
              </a:extLst>
            </p:cNvPr>
            <p:cNvSpPr/>
            <p:nvPr/>
          </p:nvSpPr>
          <p:spPr>
            <a:xfrm>
              <a:off x="2091148" y="2419980"/>
              <a:ext cx="4716051" cy="2308324"/>
            </a:xfrm>
            <a:prstGeom prst="rect">
              <a:avLst/>
            </a:prstGeom>
            <a:noFill/>
          </p:spPr>
          <p:txBody>
            <a:bodyPr wrap="square" lIns="91440" tIns="45720" rIns="91440" bIns="45720">
              <a:spAutoFit/>
            </a:bodyPr>
            <a:lstStyle/>
            <a:p>
              <a:pPr algn="ctr"/>
              <a:r>
                <a:rPr lang="pt-BR" sz="4800" b="0" cap="none" spc="0" dirty="0">
                  <a:ln w="0"/>
                  <a:solidFill>
                    <a:schemeClr val="tx1"/>
                  </a:solidFill>
                  <a:effectLst>
                    <a:outerShdw blurRad="38100" dist="19050" dir="2700000" algn="tl" rotWithShape="0">
                      <a:schemeClr val="dk1">
                        <a:alpha val="40000"/>
                      </a:schemeClr>
                    </a:outerShdw>
                  </a:effectLst>
                </a:rPr>
                <a:t>A integral funciona para qualquer função</a:t>
              </a:r>
            </a:p>
          </p:txBody>
        </p:sp>
      </p:grpSp>
    </p:spTree>
    <p:extLst>
      <p:ext uri="{BB962C8B-B14F-4D97-AF65-F5344CB8AC3E}">
        <p14:creationId xmlns:p14="http://schemas.microsoft.com/office/powerpoint/2010/main" val="2012635827"/>
      </p:ext>
    </p:extLst>
  </p:cSld>
  <p:clrMapOvr>
    <a:masterClrMapping/>
  </p:clrMapOvr>
  <p:transition spd="slow">
    <p:push dir="u"/>
  </p:transition>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FE36989ADC3C459D5B243C07C5FE54" ma:contentTypeVersion="11" ma:contentTypeDescription="Create a new document." ma:contentTypeScope="" ma:versionID="3f6755c7832842108d899fee018ab101">
  <xsd:schema xmlns:xsd="http://www.w3.org/2001/XMLSchema" xmlns:xs="http://www.w3.org/2001/XMLSchema" xmlns:p="http://schemas.microsoft.com/office/2006/metadata/properties" xmlns:ns3="32ab0fe0-e95a-441b-a425-f18f2ca32566" xmlns:ns4="2a5e2a67-74dc-4d30-ac47-5c5884aec88d" targetNamespace="http://schemas.microsoft.com/office/2006/metadata/properties" ma:root="true" ma:fieldsID="4bbe2cc88ef89a7d591b1dd6b57c5a61" ns3:_="" ns4:_="">
    <xsd:import namespace="32ab0fe0-e95a-441b-a425-f18f2ca32566"/>
    <xsd:import namespace="2a5e2a67-74dc-4d30-ac47-5c5884aec88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ab0fe0-e95a-441b-a425-f18f2ca3256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5e2a67-74dc-4d30-ac47-5c5884aec88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87FF88-7714-46CD-812D-0591598AAD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ab0fe0-e95a-441b-a425-f18f2ca32566"/>
    <ds:schemaRef ds:uri="2a5e2a67-74dc-4d30-ac47-5c5884aec8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86E5F6-D9CE-4778-8E95-CEE6C3F76CF3}">
  <ds:schemaRefs>
    <ds:schemaRef ds:uri="http://schemas.microsoft.com/sharepoint/v3/contenttype/forms"/>
  </ds:schemaRefs>
</ds:datastoreItem>
</file>

<file path=customXml/itemProps3.xml><?xml version="1.0" encoding="utf-8"?>
<ds:datastoreItem xmlns:ds="http://schemas.openxmlformats.org/officeDocument/2006/customXml" ds:itemID="{1B488AA1-A0D4-4BE5-9E88-9FDAA8260D0A}">
  <ds:schemaRefs>
    <ds:schemaRef ds:uri="http://schemas.microsoft.com/office/2006/documentManagement/types"/>
    <ds:schemaRef ds:uri="http://schemas.openxmlformats.org/package/2006/metadata/core-properties"/>
    <ds:schemaRef ds:uri="32ab0fe0-e95a-441b-a425-f18f2ca32566"/>
    <ds:schemaRef ds:uri="http://purl.org/dc/elements/1.1/"/>
    <ds:schemaRef ds:uri="http://www.w3.org/XML/1998/namespace"/>
    <ds:schemaRef ds:uri="http://schemas.microsoft.com/office/2006/metadata/properties"/>
    <ds:schemaRef ds:uri="http://purl.org/dc/terms/"/>
    <ds:schemaRef ds:uri="2a5e2a67-74dc-4d30-ac47-5c5884aec88d"/>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13835</TotalTime>
  <Words>923</Words>
  <Application>Microsoft Office PowerPoint</Application>
  <PresentationFormat>Widescreen</PresentationFormat>
  <Paragraphs>91</Paragraphs>
  <Slides>13</Slides>
  <Notes>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13</vt:i4>
      </vt:variant>
    </vt:vector>
  </HeadingPairs>
  <TitlesOfParts>
    <vt:vector size="20" baseType="lpstr">
      <vt:lpstr>Arial</vt:lpstr>
      <vt:lpstr>Calibri</vt:lpstr>
      <vt:lpstr>Calibri Light</vt:lpstr>
      <vt:lpstr>Cambria Math</vt:lpstr>
      <vt:lpstr>Courier New</vt:lpstr>
      <vt:lpstr>Trebuchet MS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Giovanni Augusto Rozatti</dc:creator>
  <cp:lastModifiedBy>Giovanni Augusto Rozatti</cp:lastModifiedBy>
  <cp:revision>2</cp:revision>
  <dcterms:created xsi:type="dcterms:W3CDTF">2020-04-30T16:21:01Z</dcterms:created>
  <dcterms:modified xsi:type="dcterms:W3CDTF">2020-05-28T17:33:30Z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0x0101007FFE36989ADC3C459D5B243C07C5FE54</vt:lpwstr>
  </property>
</Properties>
</file>